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asf" ContentType="video/x-ms-as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73" r:id="rId4"/>
    <p:sldId id="271" r:id="rId5"/>
    <p:sldId id="272" r:id="rId6"/>
    <p:sldId id="270" r:id="rId7"/>
    <p:sldId id="279" r:id="rId8"/>
    <p:sldId id="268" r:id="rId9"/>
    <p:sldId id="266" r:id="rId10"/>
    <p:sldId id="265" r:id="rId11"/>
    <p:sldId id="264" r:id="rId12"/>
    <p:sldId id="280" r:id="rId13"/>
    <p:sldId id="284" r:id="rId14"/>
    <p:sldId id="285" r:id="rId15"/>
    <p:sldId id="286" r:id="rId16"/>
    <p:sldId id="287" r:id="rId17"/>
    <p:sldId id="263" r:id="rId18"/>
    <p:sldId id="262" r:id="rId19"/>
    <p:sldId id="261" r:id="rId20"/>
    <p:sldId id="260" r:id="rId21"/>
    <p:sldId id="274" r:id="rId22"/>
    <p:sldId id="25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F040"/>
    <a:srgbClr val="7BF040"/>
    <a:srgbClr val="0000FF"/>
    <a:srgbClr val="CCFFFF"/>
    <a:srgbClr val="A06428"/>
    <a:srgbClr val="B26F2C"/>
    <a:srgbClr val="B8732E"/>
    <a:srgbClr val="C87D32"/>
    <a:srgbClr val="00FF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 autoAdjust="0"/>
    <p:restoredTop sz="73429" autoAdjust="0"/>
  </p:normalViewPr>
  <p:slideViewPr>
    <p:cSldViewPr snapToGrid="0">
      <p:cViewPr varScale="1">
        <p:scale>
          <a:sx n="54" d="100"/>
          <a:sy n="54" d="100"/>
        </p:scale>
        <p:origin x="1134" y="78"/>
      </p:cViewPr>
      <p:guideLst/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EB66A-E459-40B1-AD74-91DE6E21CC95}" type="datetimeFigureOut">
              <a:rPr lang="en-GB" smtClean="0"/>
              <a:t>09/08/2016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8E1CF-8877-445C-91DC-ED128D9794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893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শ্রেণী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ব্যবস্থাপনার প্রাথমিক পর্যায়ে শিক্ষার্থীদের মনোযোগ আকর্ষণের উদ্দেশ্যে 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স্বাগতম স্লাইডটি। সংশ্লিষ্ট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ছবিটি দ্বারা</a:t>
            </a: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পাঠের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প্রেক্ষাপট বোঝানো হয়েছে । স্বাগতম স্লাইডটি নিয়ে</a:t>
            </a:r>
            <a:r>
              <a:rPr lang="en-US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শিক্ষার্থীদের কোন প্রশ্ন না থাকলে  কোনো আলোচনা নয় । 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5884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8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bn-BD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এক্ষেত্রে</a:t>
            </a:r>
            <a:r>
              <a:rPr lang="bn-BD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শিক্ষক নিজেই ৫/১০ প্রকারের ফুল সংগ্রহ করে আনবেন বা শিক্ষার্থীদের বাসা থেকে নিয়ে আসতে বলা যেতে পারে ,আর যদি একান্তই না পাওয়া যায় তবে ফুলের চিত্র এঁকে বা প্রিন্ট করে দেয়া যেতে পারে ।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507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বাড়ির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কাজের বিষয়টিতে আজকের পাঠের অর্জিত শিখন দ্বারা শিক্ষার্থীরা যেন তাদের নিজ নিজ  সৃজনশীল প্রতিভার বিকাশ ঘটাতে পারে সে উদ্দেশ্যে  কাজ দেওয়া যেতে পারে ।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লক্ষ্য রাখবেন যেন শিক্ষার্থীরা বাড়ির কাজ খাতায় তুলে নেয় ।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753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এই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 স্লাইডে আজকের পাঠের গুরুত্বপুর্ণ শব্দসমুহ  শিক্ষার্থীদের পুনরায় মনে করিয়ে দিতে পারেন । 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গুরুত্বপূর্ণ শব্দগুলো শিক্ষার্থীরা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খাতায় লিখে নিবে ,যাতে বাসায় গিয়ে পুনরায় পাঠটি অনুশীলন করতে পারে । 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1129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পাঠ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শিরোনাম বের করার জন্য ছোট ছোট প্রশ্ন করা যেতে পারে ।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যেমন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: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ভিডিওতে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দেখছ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?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তোমাদের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মতে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২নং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ছবিতে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জীবের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বৈশিষ্ট্য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লক্ষ্য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1200" baseline="0" dirty="0" err="1" smtClean="0">
                <a:latin typeface="NikoshBAN" pitchFamily="2" charset="0"/>
                <a:cs typeface="NikoshBAN" pitchFamily="2" charset="0"/>
              </a:rPr>
              <a:t>করছ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 ?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তোমরা ঠিক ধরেছ - আজ আমরা পড়ব পরাগায়ন । আজকের পাঠের মানসিক পরিবেশ তৈরির  চেষ্টা করা হয়েছে। তবে বিষয় শিক্ষক  ভিন্ন উপায়ে ও এ  কাজটি করতে পারেন।</a:t>
            </a:r>
            <a:endParaRPr lang="en-US" sz="12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424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আজকের</a:t>
            </a:r>
            <a:r>
              <a:rPr lang="bn-BD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পাঠের প্রথম শিখনফল অর্জনের উদ্দেশ্যে এই স্লাইডটি প্রদর্শন করা হয়েছে শ্রেণিতে উপস্থাপনের সময়  স্লাইডে উল্লেখিত প্রশ্নগুলো মুছে দিয়ে আপনার নিজের মতো করে প্রশ্ন করতে পারেন ।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প্রশ্নের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উত্তর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শিক্ষার্থীদের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মাধ্যমে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বের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করে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নিতে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হবে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।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তারা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বলতে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না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পারলে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তারপর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শিক্ষক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উত্তরটি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বলবেন</a:t>
            </a:r>
            <a:r>
              <a:rPr lang="en-US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। </a:t>
            </a:r>
            <a:r>
              <a:rPr lang="bn-BD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বিষয় শিক্ষক অন্য কোন যুক্তিযুক্ত উপায়েও এ কাজটি করতে পারেন।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57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701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bn-BD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দ্বিতীয় শিখনফল অর্জনের উদ্দেশ্যে এই স্লাইডটি প্রদর্শন করা হয়েছে ।  </a:t>
            </a:r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637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bn-BD" sz="1200" kern="120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আজকের</a:t>
            </a:r>
            <a:r>
              <a:rPr lang="bn-BD" sz="1200" kern="1200" baseline="0" dirty="0" smtClean="0">
                <a:solidFill>
                  <a:schemeClr val="tx1"/>
                </a:solidFill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পাঠের দ্বিতীয় শিখনফল অর্জনের উদ্দেশ্যে এই স্লাইডটি প্রদর্শন করা হয়েছে । শিক্ষার্থীরা প্রশ্নগুলোর উত্তর দেয়ার চেষ্টা করবে । উত্তর বলতে না পারলে শিক্ষক সহায়তা  করবেন । শ্রেণিতে উপস্থাপনের সময়  স্লাইডে উল্লেখিত প্রশ্নগুলো মুছে দিয়ে আপনার নিজের মতো করে প্রশ্ন করতে পারেন । বিষয় শিক্ষক অন্য কোন যুক্তিযুক্ত উপায়েও এ কাজটি করতে পারেন ।</a:t>
            </a: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endParaRPr lang="en-GB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696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75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5861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E1CF-8877-445C-91DC-ED128D97943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519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37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867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517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731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087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6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01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498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684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8931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50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01/11/2015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s-IN" smtClean="0"/>
              <a:t>আফরোজা,রংপুর 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93841-1347-4E5A-914A-25B2DED445B1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87325" cmpd="dbl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490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gif"/><Relationship Id="rId4" Type="http://schemas.openxmlformats.org/officeDocument/2006/relationships/image" Target="../media/image54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sf"/><Relationship Id="rId1" Type="http://schemas.microsoft.com/office/2007/relationships/media" Target="../media/media1.asf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microsoft.com/office/2007/relationships/media" Target="../media/media3.asf"/><Relationship Id="rId7" Type="http://schemas.openxmlformats.org/officeDocument/2006/relationships/image" Target="../media/image10.jpg"/><Relationship Id="rId2" Type="http://schemas.openxmlformats.org/officeDocument/2006/relationships/video" Target="../media/media2.asf"/><Relationship Id="rId1" Type="http://schemas.microsoft.com/office/2007/relationships/media" Target="../media/media2.asf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video" Target="../media/media3.asf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video" Target="../media/media4.asf"/><Relationship Id="rId1" Type="http://schemas.microsoft.com/office/2007/relationships/media" Target="../media/media4.asf"/><Relationship Id="rId6" Type="http://schemas.openxmlformats.org/officeDocument/2006/relationships/image" Target="../media/image15.gif"/><Relationship Id="rId5" Type="http://schemas.openxmlformats.org/officeDocument/2006/relationships/image" Target="../media/image12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1.gif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g"/><Relationship Id="rId4" Type="http://schemas.openxmlformats.org/officeDocument/2006/relationships/image" Target="../media/image20.gif"/><Relationship Id="rId9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65044" y="797257"/>
            <a:ext cx="2133600" cy="990600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দৃষ্টি আকর্ষণ</a:t>
            </a:r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 Diagonal Corner Rectangle 6"/>
          <p:cNvSpPr/>
          <p:nvPr/>
        </p:nvSpPr>
        <p:spPr>
          <a:xfrm>
            <a:off x="2057400" y="2114120"/>
            <a:ext cx="8077200" cy="3915966"/>
          </a:xfrm>
          <a:prstGeom prst="round2Diag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bn-BD" sz="2800" dirty="0">
                <a:latin typeface="NikoshBAN" pitchFamily="2" charset="0"/>
                <a:cs typeface="NikoshBAN" pitchFamily="2" charset="0"/>
              </a:rPr>
              <a:t>সম্মানিত শিক্ষকবৃন্দ  প্রতি স্লাইডের নিচে পাঠটি কিভাবে শ্রেণিকক্ষে উপস্থাপন করতে হবে তার প্রয়োজনীয় নির্দেশনা স্লাইডের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 </a:t>
            </a:r>
            <a:r>
              <a:rPr lang="en-US" sz="2800" dirty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আকারে দেয়া আছে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 পাঠটি উপস্থাপনের আগে পাঠ্যপুস্তকের সংশ্লিষ্ট পাঠের সাথে মিলিয়ে নিতে অনুরোধ করা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হলো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। </a:t>
            </a:r>
          </a:p>
          <a:p>
            <a:pPr algn="ctr"/>
            <a:r>
              <a:rPr lang="en-US" sz="28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2000" dirty="0" smtClean="0">
                <a:latin typeface="Arial" pitchFamily="34" charset="0"/>
                <a:cs typeface="NikoshBAN" pitchFamily="2" charset="0"/>
              </a:rPr>
              <a:t>5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bn-BD" sz="2800" dirty="0">
                <a:latin typeface="NikoshBAN" pitchFamily="2" charset="0"/>
                <a:cs typeface="NikoshBAN" pitchFamily="2" charset="0"/>
              </a:rPr>
              <a:t>উপস্থাপন শুরু করা যেতে পারে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তাহলে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Hide slide show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করবে না । 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পাশাপাশি আপনাদের নিজস্ব চিন্তা-চেতনা দ্বারা পাঠ উপস্থাপন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আরও বেশ</a:t>
            </a:r>
            <a:r>
              <a:rPr lang="en-US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ি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ফলপ্রসূ করতে পারবেন বলে আশা করছি </a:t>
            </a:r>
            <a:r>
              <a:rPr lang="bn-BD" sz="2800" dirty="0" smtClean="0">
                <a:solidFill>
                  <a:srgbClr val="9900CC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9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10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27794" y="663437"/>
            <a:ext cx="1295400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2400" dirty="0" smtClean="0">
                <a:latin typeface="NikoshBAN" pitchFamily="2" charset="0"/>
                <a:cs typeface="NikoshBAN" pitchFamily="2" charset="0"/>
              </a:rPr>
              <a:t>: </a:t>
            </a:r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৩মি</a:t>
            </a:r>
            <a:r>
              <a:rPr lang="en-US" sz="2400" dirty="0">
                <a:latin typeface="NikoshBAN" pitchFamily="2" charset="0"/>
                <a:cs typeface="NikoshBAN" pitchFamily="2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52393" y="2729891"/>
            <a:ext cx="320877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১।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পরাগায়ন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84813" y="3628472"/>
            <a:ext cx="7143934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২। 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স্ব-পরাগায়ন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পরপরাগায়ন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মধ্যে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পার্থক্য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লিখ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?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85830" y="1273619"/>
            <a:ext cx="2541899" cy="769441"/>
          </a:xfrm>
          <a:prstGeom prst="rect">
            <a:avLst/>
          </a:prstGeom>
          <a:pattFill prst="dkDnDiag">
            <a:fgClr>
              <a:srgbClr val="CCFFFF"/>
            </a:fgClr>
            <a:bgClr>
              <a:schemeClr val="bg1"/>
            </a:bgClr>
          </a:patt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একক কাজ 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6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11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 descr="http://www.sylhetview24.com/images/news/2386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946" y="1342954"/>
            <a:ext cx="3664907" cy="356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63033" y="350750"/>
            <a:ext cx="5870909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 দুটিতে মানুষ ও মৌমাছি কী করছে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713" y="1643690"/>
            <a:ext cx="3440781" cy="3419443"/>
          </a:xfrm>
          <a:prstGeom prst="rect">
            <a:avLst/>
          </a:prstGeom>
        </p:spPr>
      </p:pic>
      <p:pic>
        <p:nvPicPr>
          <p:cNvPr id="10" name="Picture 5" descr="F:\animated\butterfly-fly-rhino-sky-Favim.com-37198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28055" y="2240258"/>
            <a:ext cx="3349147" cy="1522340"/>
          </a:xfrm>
          <a:prstGeom prst="rect">
            <a:avLst/>
          </a:prstGeom>
          <a:noFill/>
        </p:spPr>
      </p:pic>
      <p:pic>
        <p:nvPicPr>
          <p:cNvPr id="11" name="Picture 5" descr="F:\animated\butterfly-fly-rhino-sky-Favim.com-371982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7207" y="654233"/>
            <a:ext cx="3349147" cy="15223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148594" y="5476950"/>
            <a:ext cx="389481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দুজনই বাহকের কাজ করছে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3107" y="414435"/>
            <a:ext cx="6894095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 দুটিতে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কিভাবে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বাহকের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করছে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3214111"/>
            <a:ext cx="593807" cy="42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7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25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12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 descr="http://www.guesthollow.com/homeschool/images/blogimages/2012_4/gizmos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3" t="20827" r="3240" b="21623"/>
          <a:stretch/>
        </p:blipFill>
        <p:spPr bwMode="auto">
          <a:xfrm>
            <a:off x="2209800" y="1503554"/>
            <a:ext cx="6927160" cy="382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4" y="2041457"/>
            <a:ext cx="819150" cy="590550"/>
          </a:xfrm>
          <a:prstGeom prst="rect">
            <a:avLst/>
          </a:prstGeom>
        </p:spPr>
      </p:pic>
      <p:pic>
        <p:nvPicPr>
          <p:cNvPr id="1030" name="Picture 6" descr="http://www.theevidence.org.uk/library/honeybee17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1" t="28903" r="43264" b="26361"/>
          <a:stretch/>
        </p:blipFill>
        <p:spPr bwMode="auto">
          <a:xfrm>
            <a:off x="2438302" y="1946238"/>
            <a:ext cx="986973" cy="9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theevidence.org.uk/library/honeybee17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1" t="28903" r="43264" b="26361"/>
          <a:stretch/>
        </p:blipFill>
        <p:spPr bwMode="auto">
          <a:xfrm>
            <a:off x="6761751" y="1620709"/>
            <a:ext cx="986973" cy="928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7172169" y="2190195"/>
            <a:ext cx="110836" cy="163158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294306" y="2173574"/>
            <a:ext cx="110836" cy="163158"/>
          </a:xfrm>
          <a:prstGeom prst="ellipse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3320776" y="341649"/>
            <a:ext cx="581618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চিত্রটি দেখ এবং বল মৌমাছিটি কী করছে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7" name="Picture 16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18" y="5474872"/>
            <a:ext cx="381553" cy="4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71461" y="5470177"/>
            <a:ext cx="4449078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পরাগরেণু স্থানান্তরের কাজ করছে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05785" y="384728"/>
            <a:ext cx="7512424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এক্ষেত্রে মৌমাছিটি কিসের মাধ্যম হিসেবে কাজ করছে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62109" y="5524396"/>
            <a:ext cx="3083724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পরাগায়নের মাধ্যম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405785" y="397109"/>
            <a:ext cx="786788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পরাগায়নের আর কী কী মাধ্যম হতে পারে বলতে পারবে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4" name="Picture 23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418" y="5483674"/>
            <a:ext cx="381553" cy="4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7928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3.54167E-6 -1.48148E-6 C 0.00117 -0.00602 0.00248 -0.01181 0.00365 -0.01759 C 0.00456 -0.02199 0.00469 -0.02685 0.00612 -0.03079 L 0.0086 -0.03727 C 0.01055 -0.04792 0.0112 -0.05509 0.01589 -0.06343 L 0.02214 -0.07431 C 0.02292 -0.07593 0.02383 -0.07708 0.02448 -0.0787 C 0.02604 -0.08287 0.0293 -0.09259 0.0319 -0.09398 L 0.03555 -0.0963 C 0.03802 -0.09907 0.04089 -0.10139 0.04297 -0.10509 C 0.04375 -0.10648 0.0444 -0.10833 0.04544 -0.10926 C 0.04779 -0.11134 0.05287 -0.11366 0.05287 -0.11366 C 0.05365 -0.11528 0.0543 -0.11713 0.05534 -0.11806 C 0.05755 -0.12014 0.06263 -0.12245 0.06263 -0.12245 C 0.06745 -0.13102 0.06237 -0.12338 0.06875 -0.12893 C 0.07474 -0.13426 0.07096 -0.13542 0.07982 -0.13773 C 0.08268 -0.13843 0.08555 -0.13935 0.08854 -0.14005 C 0.11432 -0.14537 0.08919 -0.13912 0.10938 -0.14421 C 0.15091 -0.1419 0.13516 -0.14768 0.15729 -0.13773 C 0.16485 -0.13449 0.16068 -0.13657 0.16966 -0.13125 L 0.17331 -0.12893 L 0.17708 -0.12685 C 0.17787 -0.12546 0.17852 -0.12361 0.17956 -0.12245 C 0.1806 -0.1213 0.1819 -0.12083 0.1832 -0.12037 C 0.18998 -0.11736 0.19401 -0.11736 0.20169 -0.11597 C 0.20326 -0.11528 0.20482 -0.11412 0.20651 -0.11366 C 0.20977 -0.11273 0.21315 -0.11227 0.21641 -0.11157 L 0.225 -0.10926 C 0.22826 -0.10856 0.23151 -0.1081 0.2349 -0.10718 C 0.23724 -0.10648 0.24336 -0.10417 0.24596 -0.10278 C 0.24844 -0.10139 0.25078 -0.1 0.25326 -0.09838 L 0.25703 -0.0963 L 0.26068 -0.09398 L 0.26432 -0.0919 C 0.27018 -0.08495 0.26667 -0.08843 0.27539 -0.0831 L 0.27917 -0.08102 C 0.28034 -0.0794 0.28151 -0.07755 0.28281 -0.07662 C 0.28516 -0.07477 0.28776 -0.07361 0.29024 -0.07222 C 0.29024 -0.07222 0.29753 -0.06782 0.29753 -0.06782 C 0.30078 -0.06643 0.30417 -0.06528 0.30742 -0.06343 C 0.32005 -0.05602 0.30938 -0.06157 0.32344 -0.05694 C 0.32865 -0.05532 0.32735 -0.05486 0.33203 -0.05255 C 0.34284 -0.04699 0.33177 -0.05347 0.34063 -0.04815 C 0.34219 -0.04537 0.34479 -0.04329 0.34557 -0.03935 C 0.34701 -0.03125 0.34623 -0.03495 0.34805 -0.02847 L 0.34805 -0.02847 " pathEditMode="relative" ptsTypes="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6 -3.7037E-6 L 6.25E-6 -3.7037E-6 C 0.00287 -0.0044 0.00547 -0.00949 0.0086 -0.0132 C 0.00964 -0.01458 0.01107 -0.01435 0.01225 -0.01551 C 0.02175 -0.02384 0.01029 -0.01644 0.01967 -0.02199 C 0.02084 -0.02338 0.02214 -0.02477 0.02331 -0.02639 C 0.02422 -0.02755 0.02475 -0.02963 0.02579 -0.03079 C 0.02683 -0.03195 0.02826 -0.03195 0.02943 -0.03287 C 0.03074 -0.03403 0.03178 -0.03611 0.03308 -0.03727 C 0.03555 -0.03912 0.0405 -0.04167 0.0405 -0.04167 C 0.04128 -0.04375 0.04167 -0.04699 0.04297 -0.04815 C 0.0448 -0.05 0.04714 -0.04931 0.04909 -0.05046 C 0.05092 -0.05139 0.05235 -0.05324 0.05404 -0.05486 C 0.05873 -0.0632 0.05391 -0.05625 0.06264 -0.06134 C 0.07787 -0.07037 0.05613 -0.06158 0.0737 -0.06783 C 0.07813 -0.0757 0.07409 -0.07037 0.0823 -0.07454 C 0.08607 -0.07639 0.09337 -0.08102 0.09337 -0.08102 C 0.09467 -0.08241 0.09571 -0.08426 0.09701 -0.08542 C 0.09909 -0.08727 0.10365 -0.08866 0.10574 -0.08982 C 0.10821 -0.09097 0.11055 -0.09329 0.11303 -0.09421 C 0.11511 -0.09491 0.11719 -0.09537 0.11915 -0.0963 C 0.12045 -0.09676 0.12162 -0.09792 0.12292 -0.09838 C 0.12488 -0.09931 0.12696 -0.1 0.12904 -0.1007 C 0.13113 -0.10208 0.13308 -0.1037 0.13516 -0.10509 C 0.13672 -0.10602 0.13855 -0.10625 0.14011 -0.10718 C 0.1418 -0.10833 0.14337 -0.11042 0.14506 -0.11158 C 0.14623 -0.1125 0.14753 -0.11296 0.1487 -0.11389 C 0.1504 -0.11505 0.15183 -0.11713 0.15365 -0.11806 C 0.1556 -0.11945 0.15769 -0.11968 0.15977 -0.12037 C 0.16797 -0.12778 0.1612 -0.12245 0.16967 -0.12685 C 0.18178 -0.13333 0.17214 -0.12986 0.18438 -0.13357 C 0.18594 -0.13495 0.18777 -0.13611 0.18933 -0.13773 C 0.19024 -0.13889 0.19076 -0.1412 0.1918 -0.14213 C 0.19284 -0.14329 0.19428 -0.14329 0.19545 -0.14445 C 0.19675 -0.1456 0.19779 -0.14745 0.19909 -0.14884 C 0.20066 -0.15046 0.20248 -0.15162 0.20404 -0.15324 C 0.20534 -0.1544 0.20652 -0.15602 0.20769 -0.15741 C 0.20938 -0.15972 0.21081 -0.1625 0.21264 -0.16412 C 0.2142 -0.16551 0.21589 -0.16551 0.21758 -0.1662 C 0.21876 -0.1669 0.22006 -0.16759 0.22123 -0.16852 C 0.22462 -0.17107 0.23113 -0.17708 0.23113 -0.17708 C 0.23334 -0.18125 0.23412 -0.1831 0.23725 -0.18588 C 0.23842 -0.18704 0.23972 -0.1875 0.24089 -0.1882 C 0.24519 -0.19583 0.24115 -0.19005 0.24701 -0.19468 C 0.2504 -0.19745 0.25339 -0.20139 0.25691 -0.20347 C 0.25808 -0.20417 0.25938 -0.20463 0.26055 -0.20556 C 0.26394 -0.20833 0.2668 -0.21296 0.27045 -0.21435 C 0.27279 -0.21528 0.27774 -0.21644 0.28021 -0.21875 C 0.29128 -0.22847 0.27279 -0.21736 0.29258 -0.22755 C 0.29376 -0.22894 0.29493 -0.23079 0.29623 -0.23195 C 0.29857 -0.2338 0.30118 -0.23472 0.30365 -0.23611 C 0.30574 -0.2375 0.30782 -0.23889 0.30977 -0.24051 C 0.31146 -0.2419 0.31303 -0.24375 0.31472 -0.24491 C 0.32045 -0.24908 0.32279 -0.24884 0.32826 -0.25347 C 0.33034 -0.25533 0.33217 -0.25833 0.33438 -0.25995 C 0.33581 -0.26111 0.34441 -0.26412 0.34545 -0.26435 C 0.34662 -0.26597 0.34792 -0.26713 0.34909 -0.26875 C 0.35339 -0.27431 0.35404 -0.27639 0.35899 -0.27963 C 0.36055 -0.28079 0.36225 -0.28125 0.36381 -0.28195 C 0.36472 -0.28333 0.36537 -0.28495 0.36628 -0.28634 C 0.36876 -0.28935 0.3737 -0.29491 0.3737 -0.29491 C 0.37917 -0.30972 0.37266 -0.29537 0.37982 -0.3037 C 0.38126 -0.30556 0.38217 -0.30833 0.3836 -0.31042 C 0.38581 -0.31343 0.38881 -0.31528 0.39089 -0.31898 C 0.39258 -0.32199 0.39389 -0.32546 0.39584 -0.32778 C 0.39831 -0.33079 0.40118 -0.33287 0.40326 -0.33658 C 0.40404 -0.33796 0.40456 -0.34005 0.40574 -0.34097 C 0.40886 -0.34306 0.4155 -0.34537 0.4155 -0.34537 C 0.42683 -0.3588 0.4129 -0.34167 0.42162 -0.35394 C 0.42279 -0.35556 0.42422 -0.35671 0.4254 -0.35833 C 0.4267 -0.36042 0.42774 -0.36296 0.42904 -0.36505 C 0.43021 -0.36667 0.43152 -0.36783 0.43269 -0.36945 C 0.43438 -0.37153 0.43581 -0.37431 0.43764 -0.37593 C 0.4392 -0.37732 0.44089 -0.37732 0.44258 -0.37801 C 0.45014 -0.38704 0.4418 -0.37824 0.45235 -0.38472 C 0.46771 -0.39375 0.44584 -0.38495 0.46342 -0.3912 C 0.46511 -0.39259 0.46667 -0.39445 0.46837 -0.3956 C 0.47084 -0.39722 0.47579 -0.4 0.47579 -0.4 C 0.48021 -0.40533 0.47878 -0.40185 0.48074 -0.4088 " pathEditMode="relative" ptsTypes="AAAAAAAAAAAAAAAAAAAAAAAAAAAAAAAAAAAAAAAAAAAAAAAAAAAAAAAAAAAAAAAAAAAAAAAAAAAAA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6" grpId="0" animBg="1"/>
      <p:bldP spid="6" grpId="1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13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561148"/>
              </p:ext>
            </p:extLst>
          </p:nvPr>
        </p:nvGraphicFramePr>
        <p:xfrm>
          <a:off x="1480731" y="1859884"/>
          <a:ext cx="9451387" cy="35336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59528"/>
                <a:gridCol w="2382182"/>
                <a:gridCol w="2505932"/>
                <a:gridCol w="2103745"/>
              </a:tblGrid>
              <a:tr h="353365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Picture 11" descr="http://cdn-2.about-bees.com/graphics/Bee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58" y="1987898"/>
            <a:ext cx="2496847" cy="249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754373"/>
            <a:ext cx="2178433" cy="1772108"/>
          </a:xfrm>
          <a:prstGeom prst="rect">
            <a:avLst/>
          </a:prstGeom>
        </p:spPr>
      </p:pic>
      <p:pic>
        <p:nvPicPr>
          <p:cNvPr id="16" name="Picture 4" descr="https://anjungsainssmkss.files.wordpress.com/2011/05/process-pollination-flowering-plant-800x8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792" y="2664775"/>
            <a:ext cx="2473276" cy="1854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3" b="8995"/>
          <a:stretch/>
        </p:blipFill>
        <p:spPr>
          <a:xfrm>
            <a:off x="8698094" y="2664774"/>
            <a:ext cx="2234025" cy="181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2824555" y="878083"/>
            <a:ext cx="69813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চিত্রের ফুলগুলোর  মধ্যে 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ী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</a:t>
            </a:r>
            <a:r>
              <a:rPr lang="en-US" sz="3200" dirty="0">
                <a:latin typeface="NikoshBAN" panose="02000000000000000000" pitchFamily="2" charset="0"/>
                <a:cs typeface="NikoshBAN" panose="02000000000000000000" pitchFamily="2" charset="0"/>
              </a:rPr>
              <a:t>ী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বৈশিষ্ট্য দেখতে পাচ্ছ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52294" y="5613853"/>
            <a:ext cx="6981372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বড়,রঙ্গীন,মধুগ্রন্থিযুক্ত,পরাগরেণু ও গর্ভমুন্ড আঠালো 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08859" y="887592"/>
            <a:ext cx="78232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বৈশিষ্ট্যগুলোর জন্য কে কে এই ফুল গুলোর প্রতি আকৃষ্ট হয় 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0913" y="859546"/>
            <a:ext cx="69813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এজন্য এধরণের ফুলকে কী নামে অভিহিত করা হয়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52418" y="5620601"/>
            <a:ext cx="2844525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পতঙ্গপরাগী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ফুল    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47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14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7014" y="692127"/>
            <a:ext cx="69813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চিত্রের ফুলগুলোর  মধ্যে কি কি বৈশিষ্ট্য দেখতে পাচ্ছ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05314" y="713216"/>
            <a:ext cx="69813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এজন্য এধরণের ফুলকে কী নামে অভিহিত করা হয়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97364" y="5476331"/>
            <a:ext cx="2844525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বায়ুপরাগী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ফুল    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8683" y="5523236"/>
            <a:ext cx="6821886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হালকা ,মধুগ্রন্থিহীন,গর্ভমুন্ড আঠালো বা পালকের মত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9" name="Picture 3" descr="C:\Users\Aferoza\Desktop\Af\k31ajl2a5w2vldnlqwkzt2x757390zhf3pi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17" y="2538375"/>
            <a:ext cx="2049484" cy="20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s://c1.staticflickr.com/5/4028/4714222314_0f678c4d1c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r="17964"/>
          <a:stretch/>
        </p:blipFill>
        <p:spPr bwMode="auto">
          <a:xfrm>
            <a:off x="3882201" y="2579468"/>
            <a:ext cx="2030327" cy="203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www.indianaturewatch.net/images/album/photo/16696057945162ccf0c7ac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93" y="2554510"/>
            <a:ext cx="1779597" cy="206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feroza\Desktop\Af\conifer pollen releas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70" y="2647491"/>
            <a:ext cx="1741316" cy="198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40671"/>
              </p:ext>
            </p:extLst>
          </p:nvPr>
        </p:nvGraphicFramePr>
        <p:xfrm>
          <a:off x="1480732" y="2235201"/>
          <a:ext cx="8868230" cy="26270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7774"/>
                <a:gridCol w="2235200"/>
                <a:gridCol w="2249437"/>
                <a:gridCol w="2075819"/>
              </a:tblGrid>
              <a:tr h="262708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7" name="Picture 3" descr="C:\Users\Aferoza\Desktop\Af\k31ajl2a5w2vldnlqwkzt2x757390zhf3pik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17" y="2565809"/>
            <a:ext cx="2049484" cy="20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s://c1.staticflickr.com/5/4028/4714222314_0f678c4d1c_b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4" r="17964"/>
          <a:stretch/>
        </p:blipFill>
        <p:spPr bwMode="auto">
          <a:xfrm>
            <a:off x="3882201" y="2606902"/>
            <a:ext cx="2030327" cy="203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2786743" y="713216"/>
            <a:ext cx="679994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এই বৈশিষ্ট্যগুলোর কোন মাধ্যমের ফুলে দেখা যায়?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4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wling Wind [Sound Effect]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21" grpId="0" animBg="1"/>
      <p:bldP spid="22" grpId="0" animBg="1"/>
      <p:bldP spid="15" grpId="0" animBg="1"/>
      <p:bldP spid="15" grpId="1" animBg="1"/>
      <p:bldP spid="29" grpId="0" animBg="1"/>
      <p:bldP spid="2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2723" y="5568834"/>
            <a:ext cx="4114800" cy="365125"/>
          </a:xfrm>
        </p:spPr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15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38109" y="750702"/>
            <a:ext cx="69813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চিত্রের ফুলগুলোর  মধ্যে কি কি বৈশিষ্ট্য দেখতে পাচ্ছ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605314" y="713216"/>
            <a:ext cx="69813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এজন্য এধরণের ফুলকে কী নামে অভিহিত করা হয়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355753" y="5458654"/>
            <a:ext cx="2451447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পানিপরাগী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ফুল    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983205" y="5489787"/>
            <a:ext cx="8931537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ক্ষুদ্র,হালকা ,সহজে পানিতে ভাসতে পারে,স্ত্রী ফুলে বৃন্ত লম্বা,পুং ফুলে বৃন্ত ছোট। 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950668"/>
              </p:ext>
            </p:extLst>
          </p:nvPr>
        </p:nvGraphicFramePr>
        <p:xfrm>
          <a:off x="1480731" y="1678820"/>
          <a:ext cx="9635505" cy="29657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7442"/>
                <a:gridCol w="2428588"/>
                <a:gridCol w="2444057"/>
                <a:gridCol w="2255418"/>
              </a:tblGrid>
              <a:tr h="29657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977" y="2339347"/>
            <a:ext cx="2131770" cy="1818555"/>
          </a:xfrm>
          <a:prstGeom prst="rect">
            <a:avLst/>
          </a:prstGeom>
        </p:spPr>
      </p:pic>
      <p:pic>
        <p:nvPicPr>
          <p:cNvPr id="44" name="Picture 14" descr="http://keyserver.lucidcentral.org/weeds/data/03030800-0b07-490a-8d04-0605030c0f01/media/Images/Cabomba_caroliniana/cabomba%20caroliniana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90" y="2517214"/>
            <a:ext cx="2036757" cy="166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https://encrypted-tbn1.gstatic.com/images?q=tbn:ANd9GcQrGmapHDkB8itrzycI7ZbPBh1qKaSiopeI9mUJkUA1WbOm86b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5316" y="2609511"/>
            <a:ext cx="2081439" cy="162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786743" y="713216"/>
            <a:ext cx="6799943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এই বৈশিষ্ট্যগুলোর কোন মাধ্যমের ফুলে দেখা যায়?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883" y="2180693"/>
            <a:ext cx="1871800" cy="21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2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9" grpId="0" animBg="1"/>
      <p:bldP spid="30" grpId="0" animBg="1"/>
      <p:bldP spid="31" grpId="0" animBg="1"/>
      <p:bldP spid="31" grpId="1" animBg="1"/>
      <p:bldP spid="47" grpId="0" animBg="1"/>
      <p:bldP spid="4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52723" y="5568834"/>
            <a:ext cx="4114800" cy="365125"/>
          </a:xfrm>
        </p:spPr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16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9437" y="574792"/>
            <a:ext cx="69813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চিত্রের ফুলগুলোর  মধ্যে কি কি বৈশিষ্ট্য দেখতে পাচ্ছ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19437" y="560666"/>
            <a:ext cx="698137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এজন্য এধরণের ফুলকে কী নামে অভিহিত করা হয়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84399" y="5461944"/>
            <a:ext cx="2451447" cy="6463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প্রাণীপরাগী </a:t>
            </a:r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ফুল    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02903" y="5489786"/>
            <a:ext cx="8786395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মোটামুটি বড় ,তবে ছোট হলে পুষ্পমঞ্জুরীতে সাজানো থাকে ,রঙ আকর্ষণীয় ।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196347"/>
              </p:ext>
            </p:extLst>
          </p:nvPr>
        </p:nvGraphicFramePr>
        <p:xfrm>
          <a:off x="1480732" y="2394857"/>
          <a:ext cx="8994762" cy="22787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40701"/>
                <a:gridCol w="2267092"/>
                <a:gridCol w="2281532"/>
                <a:gridCol w="2105437"/>
              </a:tblGrid>
              <a:tr h="227874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9" name="Picture 2" descr="http://2.bp.blogspot.com/-JZPhGuKCkmM/UunrKsqtKqI/AAAAAAAA9-E/oInhDegk0kg/s1600/2010gif6f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931" y="2643875"/>
            <a:ext cx="2011045" cy="15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44504" y="2643875"/>
            <a:ext cx="2104571" cy="1750444"/>
          </a:xfrm>
          <a:prstGeom prst="rect">
            <a:avLst/>
          </a:prstGeom>
        </p:spPr>
      </p:pic>
      <p:pic>
        <p:nvPicPr>
          <p:cNvPr id="22" name="Picture 4" descr="http://4.bp.blogspot.com/-PVCswkScA9E/TdqhqRJKmlI/AAAAAAAAABw/6SMlYQ0WgUs/s1600/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704" y="2731714"/>
            <a:ext cx="2138728" cy="169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krishnachur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02135" y="2764871"/>
            <a:ext cx="1946827" cy="16618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84400" y="482951"/>
            <a:ext cx="782320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বৈশিষ্ট্যগুলোর জন্য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কারা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এই ফুলগুলোর প্রতি আকৃষ্ট হয়  ? 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683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9" grpId="0" animBg="1"/>
      <p:bldP spid="30" grpId="0" animBg="1"/>
      <p:bldP spid="31" grpId="0" animBg="1"/>
      <p:bldP spid="31" grpId="1" animBg="1"/>
      <p:bldP spid="24" grpId="0" animBg="1"/>
      <p:bldP spid="2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17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" y="609600"/>
            <a:ext cx="2438400" cy="7694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দলগত কাজ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15399" y="732710"/>
            <a:ext cx="183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সময় : ৮ মি: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AutoShape 4" descr="https://media.giphy.com/media/P6CBLIPae5Q40/giphy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838200" y="1679898"/>
            <a:ext cx="9757611" cy="5232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প্রতি দল শিক্ষার্থী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১০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টি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বিভিন্ন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ফুল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দেয়া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হবে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ফুল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দেখে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শিক্ষার্থীরা</a:t>
            </a:r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ছকটি পূরণ করবে ।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768298"/>
              </p:ext>
            </p:extLst>
          </p:nvPr>
        </p:nvGraphicFramePr>
        <p:xfrm>
          <a:off x="990599" y="2510972"/>
          <a:ext cx="9757611" cy="3497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52537"/>
                <a:gridCol w="3252537"/>
                <a:gridCol w="3252537"/>
              </a:tblGrid>
              <a:tr h="783771">
                <a:tc>
                  <a:txBody>
                    <a:bodyPr/>
                    <a:lstStyle/>
                    <a:p>
                      <a:pPr algn="ctr"/>
                      <a:r>
                        <a:rPr lang="bn-BD" sz="32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ফুলের নাম </a:t>
                      </a:r>
                      <a:endParaRPr lang="en-GB" sz="32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bn-BD" sz="32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 কোন মাধ্যমে</a:t>
                      </a:r>
                      <a:r>
                        <a:rPr lang="bn-BD" sz="32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পরাগায়ন  </a:t>
                      </a:r>
                      <a:endParaRPr lang="en-GB" sz="3200" dirty="0" smtClean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  <a:p>
                      <a:endParaRPr lang="en-GB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BD" sz="320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ফুলের বৈশিষ্ট্য</a:t>
                      </a:r>
                      <a:r>
                        <a:rPr lang="bn-BD" sz="3200" baseline="0" dirty="0" smtClean="0">
                          <a:latin typeface="NikoshBAN" panose="02000000000000000000" pitchFamily="2" charset="0"/>
                          <a:cs typeface="NikoshBAN" panose="02000000000000000000" pitchFamily="2" charset="0"/>
                        </a:rPr>
                        <a:t> </a:t>
                      </a:r>
                      <a:endParaRPr lang="en-GB" sz="3200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</a:tr>
              <a:tr h="500743">
                <a:tc>
                  <a:txBody>
                    <a:bodyPr/>
                    <a:lstStyle/>
                    <a:p>
                      <a:endParaRPr lang="en-GB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482563">
                <a:tc>
                  <a:txBody>
                    <a:bodyPr/>
                    <a:lstStyle/>
                    <a:p>
                      <a:endParaRPr lang="en-GB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82563">
                <a:tc>
                  <a:txBody>
                    <a:bodyPr/>
                    <a:lstStyle/>
                    <a:p>
                      <a:endParaRPr lang="en-GB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82563">
                <a:tc>
                  <a:txBody>
                    <a:bodyPr/>
                    <a:lstStyle/>
                    <a:p>
                      <a:endParaRPr lang="en-GB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482563">
                <a:tc>
                  <a:txBody>
                    <a:bodyPr/>
                    <a:lstStyle/>
                    <a:p>
                      <a:endParaRPr lang="en-GB" dirty="0">
                        <a:latin typeface="NikoshBAN" panose="02000000000000000000" pitchFamily="2" charset="0"/>
                        <a:cs typeface="NikoshBAN" panose="020000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79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18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425919"/>
            <a:ext cx="1905000" cy="76944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74" y="270246"/>
            <a:ext cx="4666620" cy="29208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0274" y="3685688"/>
            <a:ext cx="660399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১।চিত্র চ ও ছ  এর মধ্যে প্রজাতির বিশুদ্ধতা রক্ষা করে কে? 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62274" y="2008498"/>
            <a:ext cx="361156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8963" y="2898693"/>
            <a:ext cx="430237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ছ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64210" y="4187738"/>
            <a:ext cx="743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I.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60383" y="4208908"/>
            <a:ext cx="743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II.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ছ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28434" y="4208908"/>
            <a:ext cx="1581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III.</a:t>
            </a:r>
            <a:r>
              <a:rPr lang="en-US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 ও ছ  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9235" y="4693992"/>
            <a:ext cx="20520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কোনটি সঠিক ? 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69235" y="5213008"/>
            <a:ext cx="94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ক. I  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08067" y="5217225"/>
            <a:ext cx="948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II  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07065" y="5235323"/>
            <a:ext cx="1098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III  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66265" y="5228335"/>
            <a:ext cx="1815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I </a:t>
            </a:r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  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51" y="304123"/>
            <a:ext cx="2511162" cy="334326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552497" y="3574488"/>
            <a:ext cx="467913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2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।চিত্রের ফুলের বৈশিষ্ট্য নীচের কোনটি? 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52497" y="4309795"/>
            <a:ext cx="316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>
                <a:latin typeface="NikoshBAN" panose="02000000000000000000" pitchFamily="2" charset="0"/>
                <a:cs typeface="NikoshBAN" panose="02000000000000000000" pitchFamily="2" charset="0"/>
              </a:rPr>
              <a:t>I</a:t>
            </a:r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. পরাগরেণু পালকের মত    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08995" y="4309795"/>
            <a:ext cx="2497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II.গর্ভমুন্ড আঠালো    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99250" y="4299508"/>
            <a:ext cx="204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III.মধুগ্রন্থিহীন     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54190" y="5697519"/>
            <a:ext cx="243691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I , II </a:t>
            </a:r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  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2497" y="5697519"/>
            <a:ext cx="153152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bn-BD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 </a:t>
            </a:r>
            <a:r>
              <a:rPr lang="en-US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   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636144" y="5697519"/>
            <a:ext cx="17041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 </a:t>
            </a:r>
            <a:r>
              <a:rPr lang="bn-BD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 </a:t>
            </a:r>
            <a:r>
              <a:rPr lang="en-US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bn-BD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87732" y="5697519"/>
            <a:ext cx="171899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 </a:t>
            </a:r>
            <a:r>
              <a:rPr lang="en-US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bn-BD" sz="2800" dirty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III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52497" y="4914257"/>
            <a:ext cx="2028903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কোনটি</a:t>
            </a:r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সঠিক</a:t>
            </a:r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866" y="703513"/>
            <a:ext cx="4204579" cy="315124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667493" y="4396814"/>
            <a:ext cx="222282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>
                <a:latin typeface="NikoshBAN" panose="02000000000000000000" pitchFamily="2" charset="0"/>
                <a:cs typeface="NikoshBAN" panose="02000000000000000000" pitchFamily="2" charset="0"/>
              </a:rPr>
              <a:t>3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চিত্রের ফুল-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52798" y="5267483"/>
            <a:ext cx="205206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ক.পতংগ</a:t>
            </a:r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পরাগী</a:t>
            </a:r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24281" y="5267483"/>
            <a:ext cx="159529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খ.বায়ুপরাগী</a:t>
            </a:r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99164" y="5267483"/>
            <a:ext cx="178760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ঘ.পানিপরাগী</a:t>
            </a:r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324373" y="5267483"/>
            <a:ext cx="172122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গ.প্রাণিপরাগী</a:t>
            </a:r>
            <a:r>
              <a:rPr lang="en-US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8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endParaRPr lang="en-GB" sz="28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50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8" grpId="2"/>
      <p:bldP spid="19" grpId="0"/>
      <p:bldP spid="19" grpId="1"/>
      <p:bldP spid="20" grpId="0"/>
      <p:bldP spid="20" grpId="1"/>
      <p:bldP spid="23" grpId="0" animBg="1"/>
      <p:bldP spid="23" grpId="1" animBg="1"/>
      <p:bldP spid="24" grpId="0"/>
      <p:bldP spid="24" grpId="1"/>
      <p:bldP spid="25" grpId="0"/>
      <p:bldP spid="25" grpId="1"/>
      <p:bldP spid="26" grpId="0"/>
      <p:bldP spid="26" grpId="1"/>
      <p:bldP spid="27" grpId="0" animBg="1"/>
      <p:bldP spid="27" grpId="1" animBg="1"/>
      <p:bldP spid="27" grpId="2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4" grpId="0" animBg="1"/>
      <p:bldP spid="35" grpId="0" animBg="1"/>
      <p:bldP spid="36" grpId="0" animBg="1"/>
      <p:bldP spid="3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19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24100" y="776273"/>
            <a:ext cx="2514600" cy="851297"/>
          </a:xfrm>
          <a:prstGeom prst="round2Diag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2953399"/>
            <a:ext cx="10515599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সরিষা,কুমড়া ইত্যাদি গাছের প্রজাতির বিশুদ্ধতা রক্ষিত হয় বটে তবে প্রজাতির বিলুপ্তিও ঘটতে পারে –এর স্বপক্ষে তোমার মতামত যুক্তিসহ বিশ্লেষণ কর ।  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5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820917" y="6356350"/>
            <a:ext cx="2743200" cy="365125"/>
          </a:xfrm>
        </p:spPr>
        <p:txBody>
          <a:bodyPr/>
          <a:lstStyle/>
          <a:p>
            <a:r>
              <a:rPr lang="en-US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8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2</a:t>
            </a:fld>
            <a:endParaRPr lang="en-GB" sz="1400" dirty="0">
              <a:solidFill>
                <a:schemeClr val="bg1">
                  <a:lumMod val="8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46030" y="229980"/>
            <a:ext cx="1447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13800" b="1" dirty="0" smtClean="0">
                <a:solidFill>
                  <a:srgbClr val="E999F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স্বা</a:t>
            </a:r>
            <a:endParaRPr lang="en-US" sz="13800" b="1" dirty="0">
              <a:solidFill>
                <a:srgbClr val="E999F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49777" y="1665567"/>
            <a:ext cx="1600200" cy="229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13800" b="1" dirty="0" smtClean="0">
                <a:solidFill>
                  <a:srgbClr val="97E4FF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গ</a:t>
            </a:r>
            <a:endParaRPr lang="en-US" sz="13800" b="1" dirty="0">
              <a:solidFill>
                <a:srgbClr val="97E4FF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63074" y="2999969"/>
            <a:ext cx="16764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13800" b="1" dirty="0" smtClean="0">
                <a:solidFill>
                  <a:srgbClr val="E999F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ত</a:t>
            </a:r>
            <a:endParaRPr lang="en-US" sz="13800" b="1" dirty="0">
              <a:solidFill>
                <a:srgbClr val="E999F1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46030" y="4465642"/>
            <a:ext cx="18288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13800" b="1" dirty="0" smtClean="0">
                <a:solidFill>
                  <a:srgbClr val="FFFF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NikoshBAN" pitchFamily="2" charset="0"/>
                <a:cs typeface="NikoshBAN" pitchFamily="2" charset="0"/>
              </a:rPr>
              <a:t>ম</a:t>
            </a:r>
            <a:endParaRPr lang="en-US" sz="13800" b="1" dirty="0">
              <a:solidFill>
                <a:srgbClr val="FFFF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341" y="207994"/>
            <a:ext cx="5014006" cy="6473639"/>
          </a:xfrm>
          <a:prstGeom prst="rect">
            <a:avLst/>
          </a:prstGeom>
        </p:spPr>
      </p:pic>
      <p:pic>
        <p:nvPicPr>
          <p:cNvPr id="13" name="Picture 2" descr="F:\collection ----picture\ani-Butterfl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3304" y="4693121"/>
            <a:ext cx="1392154" cy="1577774"/>
          </a:xfrm>
          <a:prstGeom prst="rect">
            <a:avLst/>
          </a:prstGeom>
          <a:noFill/>
        </p:spPr>
      </p:pic>
      <p:pic>
        <p:nvPicPr>
          <p:cNvPr id="14" name="Picture 2" descr="F:\collection ----picture\ani-Butterfly1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7715472">
            <a:off x="2161211" y="1926230"/>
            <a:ext cx="1243336" cy="1409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77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83 0.03935 L 0.02683 0.03958 C 0.02149 0.03217 0.0168 0.02338 0.01094 0.01828 C 0.00612 0.01388 0.00586 0.01412 0.0017 0.00879 C -0.0108 -0.00741 -0.00429 -0.00325 -0.01406 -0.00764 C -0.02005 -0.01459 -0.01575 -0.01042 -0.02187 -0.01459 C -0.02343 -0.01551 -0.03008 -0.02061 -0.03242 -0.02153 C -0.03828 -0.02385 -0.04036 -0.02315 -0.04557 -0.02639 C -0.04765 -0.02755 -0.05338 -0.03218 -0.05612 -0.03334 C -0.05872 -0.03426 -0.06146 -0.03473 -0.06406 -0.03565 C -0.06758 -0.03704 -0.07461 -0.04028 -0.07461 -0.04005 C -0.08229 -0.05394 -0.07122 -0.03496 -0.08112 -0.04977 C -0.08255 -0.05186 -0.08372 -0.05463 -0.08515 -0.05672 C -0.08633 -0.05857 -0.08789 -0.0595 -0.08906 -0.06135 C -0.1013 -0.08056 -0.09075 -0.06713 -0.09961 -0.07778 C -0.10442 -0.09075 -0.09961 -0.07963 -0.10612 -0.08936 C -0.11914 -0.10857 -0.10234 -0.08519 -0.11276 -0.10348 C -0.1138 -0.10556 -0.11536 -0.10672 -0.11666 -0.10811 C -0.12005 -0.12593 -0.1151 -0.10487 -0.122 -0.11991 C -0.12278 -0.12176 -0.12252 -0.12477 -0.1233 -0.12686 C -0.12396 -0.12871 -0.125 -0.1301 -0.12591 -0.13149 C -0.1263 -0.13403 -0.12643 -0.13658 -0.12721 -0.13866 C -0.12786 -0.14051 -0.12903 -0.14167 -0.12981 -0.14329 C -0.1319 -0.14792 -0.13242 -0.15024 -0.13372 -0.15487 L -0.13372 -0.15463 " pathEditMode="relative" rAng="0" ptsTypes="AAAAAAAAAAAAAAAAAAAAAAA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4" y="-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0.103 L 4.79167E-6 -0.10115 C 0.00221 -0.0912 0.00455 -0.08287 0.00677 -0.06944 C 0.0108 -0.04629 0.00677 -0.05092 0.01223 -0.03564 C 0.01523 -0.02731 0.01822 -0.02407 0.02122 -0.01944 C 0.0246 0.00278 0.02617 0.01644 0.0302 0.01644 C 0.0345 0.01644 0.03893 0.00463 0.04322 -0.00208 C 0.04388 -0.00717 0.04466 -0.01388 0.04531 -0.01944 C 0.04713 -0.03078 0.04908 -0.0375 0.05078 -0.05254 C 0.05221 -0.06435 0.05351 -0.08101 0.05494 -0.08611 C 0.0664 -0.1331 0.04947 -0.06597 0.06601 -0.11967 C 0.06718 -0.12314 0.06822 -0.13472 0.0694 -0.13657 C 0.07447 -0.14652 0.07955 -0.15162 0.08463 -0.15324 L 0.12447 -0.17175 C 0.12591 -0.17708 0.12734 -0.18194 0.12864 -0.18865 C 0.12955 -0.19189 0.13046 -0.20208 0.13138 -0.20532 C 0.13372 -0.21203 0.13593 -0.2155 0.13828 -0.22222 C 0.13893 -0.22731 0.13958 -0.23564 0.14036 -0.23888 C 0.14388 -0.2574 0.14791 -0.26412 0.1513 -0.27245 C 0.15716 -0.31967 0.15286 -0.29259 0.1651 -0.27245 L 0.17473 -0.25578 C 0.17812 -0.22893 0.18033 -0.22037 0.18307 -0.15324 C 0.18632 -0.07268 0.18216 -0.17175 0.18645 -0.08611 C 0.18697 -0.07615 0.18737 -0.06087 0.18789 -0.05254 C 0.18854 -0.04236 0.18919 -0.04236 0.18997 -0.03564 C 0.19036 -0.03078 0.19088 -0.02407 0.1914 -0.01944 L 0.1914 -0.01736 " pathEditMode="relative" rAng="0" ptsTypes="AAAAAAAAAAAAAAAAAAAAAAAAA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20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77752" y="1134215"/>
            <a:ext cx="3236496" cy="473643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bn-BD" sz="1200" dirty="0" smtClean="0">
                <a:solidFill>
                  <a:srgbClr val="663300"/>
                </a:solidFill>
                <a:latin typeface="NikoshBAN" pitchFamily="2" charset="0"/>
                <a:cs typeface="NikoshBAN" pitchFamily="2" charset="0"/>
              </a:rPr>
              <a:t>গুরুত্বপূর্ণ  শব্দসমূহ </a:t>
            </a:r>
            <a:endParaRPr lang="bn-BD" sz="1050" dirty="0" smtClean="0">
              <a:latin typeface="NikoshBAN" pitchFamily="2" charset="0"/>
              <a:cs typeface="NikoshBAN" pitchFamily="2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স্ব-পরাগায়ন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পর-পরাগায়ন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পতঙ্গ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পরাগী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ফুল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বায়ু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পরাগী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ফুল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</a:p>
          <a:p>
            <a:pPr marL="171450" indent="-171450">
              <a:buFont typeface="Wingdings" pitchFamily="2" charset="2"/>
              <a:buChar char="§"/>
            </a:pP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পানিপরাগী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ফুল</a:t>
            </a:r>
            <a:endParaRPr lang="en-US" sz="1050" dirty="0" smtClean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প্রাণীপরাগী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1050" dirty="0" err="1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ফুল</a:t>
            </a:r>
            <a:endParaRPr lang="bn-BD" sz="1050" dirty="0" smtClean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  <a:p>
            <a:pPr marL="171450" indent="-171450">
              <a:buFont typeface="Wingdings" pitchFamily="2" charset="2"/>
              <a:buChar char="§"/>
            </a:pPr>
            <a:r>
              <a:rPr lang="bn-BD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পুষ্পমঞ্জুরী </a:t>
            </a:r>
            <a:r>
              <a:rPr lang="en-US" sz="1050" dirty="0" smtClean="0">
                <a:solidFill>
                  <a:srgbClr val="00B0F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dirty="0">
              <a:solidFill>
                <a:srgbClr val="00B0F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8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21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2" descr="http://www.apdc-inc.com/images/35_animated_flower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732" y="1780674"/>
            <a:ext cx="1626212" cy="162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71" y="994588"/>
            <a:ext cx="5715798" cy="5544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51494" y="537269"/>
            <a:ext cx="152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9600" dirty="0" smtClean="0">
                <a:latin typeface="NikoshBAN" pitchFamily="2" charset="0"/>
                <a:cs typeface="NikoshBAN" pitchFamily="2" charset="0"/>
              </a:rPr>
              <a:t>ধন্যবাদ 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0" name="Picture 2" descr="http://garysanis.com/Pics/Animals/ButterfliesPollinatingGarden_M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71" y="4201369"/>
            <a:ext cx="4211451" cy="165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ioc.uni-karlsruhe.de/Professoren/Retey/datura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70754">
            <a:off x="470647" y="504104"/>
            <a:ext cx="1901372" cy="190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2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22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01583" y="3048496"/>
            <a:ext cx="8763000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এবং </a:t>
            </a:r>
            <a:endParaRPr lang="bn-BD" sz="3200" dirty="0" smtClean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কন্টেন্ট সম্পাদক হিসেবে যাঁ</a:t>
            </a:r>
            <a:r>
              <a:rPr lang="en-US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 নির্দেশনা, পরামর্শ ও তত্ত্বাবধানে এই মডেল কন্টেন্ট সমৃদ্ধ হয়েছে </a:t>
            </a:r>
            <a:r>
              <a:rPr lang="en-US" sz="3200" dirty="0" err="1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তিনি</a:t>
            </a:r>
            <a:r>
              <a:rPr lang="bn-IN" sz="3200" dirty="0" smtClean="0">
                <a:solidFill>
                  <a:srgbClr val="005426"/>
                </a:solidFill>
                <a:latin typeface="NikoshBAN" pitchFamily="2" charset="0"/>
                <a:cs typeface="NikoshBAN" pitchFamily="2" charset="0"/>
              </a:rPr>
              <a:t> হলেন-  </a:t>
            </a:r>
            <a:endParaRPr lang="en-US" sz="3200" dirty="0">
              <a:solidFill>
                <a:srgbClr val="005426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1583" y="5055476"/>
            <a:ext cx="9107443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জনাব সামসুদ্দিন আহমেদ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তালুকদার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,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প্রশিক্ষক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, </a:t>
            </a: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টিটিসি,কুমিল্লা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01583" y="1667672"/>
            <a:ext cx="876300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99"/>
                </a:solidFill>
                <a:latin typeface="NikoshBAN" pitchFamily="2" charset="0"/>
                <a:cs typeface="NikoshBAN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99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2055" y="483476"/>
            <a:ext cx="242022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26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3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84031" y="1508197"/>
            <a:ext cx="3048000" cy="856513"/>
          </a:xfrm>
          <a:prstGeom prst="round2DiagRect">
            <a:avLst/>
          </a:prstGeom>
          <a:ln>
            <a:noFill/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8000" b="1" dirty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80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47892" y="3649579"/>
            <a:ext cx="2672834" cy="1585234"/>
          </a:xfrm>
          <a:prstGeom prst="rect">
            <a:avLst/>
          </a:prstGeom>
          <a:noFill/>
          <a:effectLst/>
        </p:spPr>
        <p:txBody>
          <a:bodyPr wrap="square" rtlCol="0">
            <a:prstTxWarp prst="textPlai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আফরোজা নাসরীন সুলতানা </a:t>
            </a:r>
          </a:p>
          <a:p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সহ</a:t>
            </a:r>
            <a:r>
              <a:rPr lang="en-US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কারী</a:t>
            </a:r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শিক্ষক</a:t>
            </a:r>
            <a:endParaRPr lang="en-US" b="1" dirty="0" smtClean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রংপুর জিলা স্কুল, রংপুর ।  </a:t>
            </a:r>
            <a:endParaRPr lang="en-US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79295" y="3411144"/>
            <a:ext cx="261085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জীব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বিজ্ঞান</a:t>
            </a:r>
            <a:endParaRPr lang="bn-BD" sz="32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নব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</a:t>
            </a:r>
            <a:r>
              <a:rPr lang="en-US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দশম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শ্রেণি </a:t>
            </a:r>
            <a:r>
              <a:rPr lang="en-US" sz="3200" b="1" dirty="0" err="1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অধ্যায় </a:t>
            </a:r>
            <a:endParaRPr lang="bn-BD" sz="32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: 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৪</a:t>
            </a:r>
            <a:r>
              <a:rPr lang="en-US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5</a:t>
            </a:r>
            <a:r>
              <a:rPr lang="bn-BD" sz="3200" b="1" dirty="0" smtClean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>
                <a:ln w="11430"/>
                <a:blipFill>
                  <a:blip r:embed="rId2"/>
                  <a:tile tx="0" ty="0" sx="100000" sy="100000" flip="none" algn="tl"/>
                </a:blip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b="1" dirty="0">
              <a:ln w="11430"/>
              <a:blipFill>
                <a:blip r:embed="rId2"/>
                <a:tile tx="0" ty="0" sx="100000" sy="100000" flip="none" algn="tl"/>
              </a:blip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Chevron 7"/>
          <p:cNvSpPr/>
          <p:nvPr/>
        </p:nvSpPr>
        <p:spPr>
          <a:xfrm rot="5183078">
            <a:off x="5750595" y="3643291"/>
            <a:ext cx="484632" cy="498053"/>
          </a:xfrm>
          <a:prstGeom prst="chevr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 rot="5183078">
            <a:off x="5772043" y="4310766"/>
            <a:ext cx="484632" cy="498053"/>
          </a:xfrm>
          <a:prstGeom prst="chevr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 rot="5183078">
            <a:off x="5772044" y="4880313"/>
            <a:ext cx="484632" cy="498053"/>
          </a:xfrm>
          <a:prstGeom prst="chevron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Picture 2" descr="C:\Users\User\Desktop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95" b="19883"/>
          <a:stretch/>
        </p:blipFill>
        <p:spPr bwMode="auto">
          <a:xfrm>
            <a:off x="7412224" y="2146839"/>
            <a:ext cx="1297867" cy="14879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832810" y="1138989"/>
            <a:ext cx="8550442" cy="4796590"/>
          </a:xfrm>
          <a:prstGeom prst="rect">
            <a:avLst/>
          </a:prstGeom>
          <a:noFill/>
          <a:ln w="127000" cmpd="thinThick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40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4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552" y="712719"/>
            <a:ext cx="339290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ভিডিওতে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কী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দেখছ</a:t>
            </a:r>
            <a:r>
              <a:rPr lang="en-US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ollin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8610" y="1599196"/>
            <a:ext cx="7224296" cy="4063667"/>
          </a:xfrm>
          <a:prstGeom prst="rect">
            <a:avLst/>
          </a:prstGeom>
        </p:spPr>
      </p:pic>
      <p:pic>
        <p:nvPicPr>
          <p:cNvPr id="15" name="Picture 2" descr="F:\animated\pollination_ani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4147" y="1752600"/>
            <a:ext cx="5791200" cy="3733800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3027947" y="1828799"/>
            <a:ext cx="5562600" cy="3657600"/>
            <a:chOff x="1447800" y="1600200"/>
            <a:chExt cx="5562600" cy="3657600"/>
          </a:xfrm>
        </p:grpSpPr>
        <p:sp>
          <p:nvSpPr>
            <p:cNvPr id="17" name="Rectangle 16"/>
            <p:cNvSpPr/>
            <p:nvPr/>
          </p:nvSpPr>
          <p:spPr>
            <a:xfrm>
              <a:off x="1447800" y="1600200"/>
              <a:ext cx="1828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181600" y="4953000"/>
              <a:ext cx="1828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2951747" y="5181599"/>
            <a:ext cx="19050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10104" y="635775"/>
            <a:ext cx="37043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88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পরাগায়ন </a:t>
            </a:r>
            <a:endParaRPr lang="en-GB" sz="88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9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 animBg="1"/>
      <p:bldP spid="13" grpId="1" animBg="1"/>
      <p:bldP spid="19" grpId="0" animBg="1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5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0522" y="1914127"/>
            <a:ext cx="4735519" cy="707886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এই পাঠ শেষে শিক্ষার্থীরা--- 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0522" y="3307307"/>
            <a:ext cx="4575097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NikoshBAN" pitchFamily="2" charset="0"/>
                <a:cs typeface="NikoshBAN" pitchFamily="2" charset="0"/>
              </a:rPr>
              <a:t>1.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পরাগায়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ধারনা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বর্ণনা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পারবে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3146" y="4208488"/>
            <a:ext cx="6153508" cy="523220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বিভিন্ন প্রকার পরাগায়নের তুলনা করতে পারবে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640019" y="408709"/>
            <a:ext cx="2895600" cy="762000"/>
            <a:chOff x="2362201" y="762000"/>
            <a:chExt cx="2895600" cy="762000"/>
          </a:xfrm>
        </p:grpSpPr>
        <p:sp>
          <p:nvSpPr>
            <p:cNvPr id="10" name="Rectangle 9"/>
            <p:cNvSpPr/>
            <p:nvPr/>
          </p:nvSpPr>
          <p:spPr>
            <a:xfrm>
              <a:off x="2362201" y="762000"/>
              <a:ext cx="2895600" cy="762000"/>
            </a:xfrm>
            <a:prstGeom prst="rect">
              <a:avLst/>
            </a:prstGeom>
            <a:gradFill flip="none" rotWithShape="1">
              <a:gsLst>
                <a:gs pos="0">
                  <a:srgbClr val="00B0F0">
                    <a:tint val="66000"/>
                    <a:satMod val="160000"/>
                  </a:srgbClr>
                </a:gs>
                <a:gs pos="50000">
                  <a:srgbClr val="00B0F0">
                    <a:tint val="44500"/>
                    <a:satMod val="160000"/>
                  </a:srgbClr>
                </a:gs>
                <a:gs pos="100000">
                  <a:srgbClr val="00B0F0">
                    <a:tint val="23500"/>
                    <a:satMod val="160000"/>
                  </a:srgb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71762" y="914400"/>
              <a:ext cx="2304184" cy="457200"/>
            </a:xfrm>
            <a:prstGeom prst="rect">
              <a:avLst/>
            </a:prstGeom>
            <a:noFill/>
          </p:spPr>
          <p:txBody>
            <a:bodyPr wrap="square" rtlCol="0">
              <a:prstTxWarp prst="textPlain">
                <a:avLst/>
              </a:prstTxWarp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r>
                <a:rPr lang="bn-BD" b="1" dirty="0" smtClean="0">
                  <a:ln w="11430"/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শিখনফল: </a:t>
              </a:r>
              <a:endParaRPr lang="en-US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60521" y="5155392"/>
            <a:ext cx="1039327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NikoshBAN" pitchFamily="2" charset="0"/>
                <a:cs typeface="NikoshBAN" pitchFamily="2" charset="0"/>
              </a:rPr>
              <a:t>৩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. 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পরাগায়নের মাধ্যমের উপর ভিত্তি করে  বিভিন্ন প্রকার ফুলের বৈশিষ্ট্য ব্যাখ্যা  করতে পারবে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BD" sz="2800" dirty="0" smtClean="0">
                <a:latin typeface="NikoshBAN" pitchFamily="2" charset="0"/>
                <a:cs typeface="NikoshBAN" pitchFamily="2" charset="0"/>
              </a:rPr>
              <a:t> 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4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6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3" descr="C:\Users\Aferoza\Desktop\a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68" r="3715"/>
          <a:stretch/>
        </p:blipFill>
        <p:spPr bwMode="auto">
          <a:xfrm>
            <a:off x="4038600" y="1852288"/>
            <a:ext cx="3741821" cy="389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5170714" y="2646945"/>
            <a:ext cx="762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958443" y="2777574"/>
            <a:ext cx="762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372100" y="2472774"/>
            <a:ext cx="762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86400" y="2396574"/>
            <a:ext cx="762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029200" y="2625174"/>
            <a:ext cx="76200" cy="1524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52716" y="547671"/>
            <a:ext cx="2684187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কী দেখছ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2980" y="544105"/>
            <a:ext cx="6977491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চিত্রে পরাগরেণুগুলো কোথায় স্থানান্তরিত হচ্ছে  ?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5571" y="540689"/>
            <a:ext cx="1041230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পরাগরেণুর গর্ভমুন্ডে স্থানান্তরিত হওয়ার প্রক্রিয়াকে কী বলে তোমরা বলতে পারবে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 descr="http://www.clker.com/cliparts/3/7/6/d/1256186461796715642question-mark-icon.svg.h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257" y="5749374"/>
            <a:ext cx="381553" cy="46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170714" y="5567303"/>
            <a:ext cx="1588743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পরাগায়ন </a:t>
            </a:r>
            <a:endParaRPr lang="en-GB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6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2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48148E-6 L 0.01862 -0.14051 C 0.02253 -0.16991 0.02826 -0.18565 0.03451 -0.18565 C 0.04154 -0.18565 0.04701 -0.16991 0.05092 -0.14051 L 0.06993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-928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4" presetClass="path" presetSubtype="0" repeatCount="300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7.40741E-7 L 0.01185 -0.12153 C 0.01432 -0.14907 0.01797 -0.16343 0.02174 -0.16343 C 0.0263 -0.16343 0.02982 -0.14907 0.03229 -0.12153 L 0.0444 7.40741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817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7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233" y="2184990"/>
            <a:ext cx="3977883" cy="3495174"/>
          </a:xfrm>
          <a:prstGeom prst="rect">
            <a:avLst/>
          </a:prstGeom>
        </p:spPr>
      </p:pic>
      <p:pic>
        <p:nvPicPr>
          <p:cNvPr id="8" name="Picture 2" descr="F:\animated\selfpollination1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733122">
            <a:off x="7071049" y="1746481"/>
            <a:ext cx="921930" cy="810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>
            <a:off x="7308545" y="2274018"/>
            <a:ext cx="656179" cy="389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6" r="7880" b="54219"/>
          <a:stretch/>
        </p:blipFill>
        <p:spPr>
          <a:xfrm rot="15350096">
            <a:off x="7051186" y="2241678"/>
            <a:ext cx="590561" cy="449482"/>
          </a:xfrm>
          <a:prstGeom prst="rect">
            <a:avLst/>
          </a:prstGeom>
        </p:spPr>
      </p:pic>
      <p:pic>
        <p:nvPicPr>
          <p:cNvPr id="11" name="Picture 2" descr="F:\animated\selfpollination1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307011">
            <a:off x="5171919" y="1593163"/>
            <a:ext cx="1188694" cy="93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>
            <a:off x="5710322" y="2355267"/>
            <a:ext cx="656179" cy="3891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 rot="12761603">
            <a:off x="5056955" y="3421511"/>
            <a:ext cx="656179" cy="389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 rot="14793682">
            <a:off x="5371121" y="2402364"/>
            <a:ext cx="656179" cy="3891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45223" y="439074"/>
            <a:ext cx="488273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চিত্রটি পর্যবেক্ষণ করে বল কী দেখছ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 rot="19870237">
            <a:off x="5568732" y="2203701"/>
            <a:ext cx="656179" cy="389196"/>
          </a:xfrm>
          <a:prstGeom prst="rect">
            <a:avLst/>
          </a:prstGeom>
        </p:spPr>
      </p:pic>
      <p:sp>
        <p:nvSpPr>
          <p:cNvPr id="19" name="Freeform 18"/>
          <p:cNvSpPr/>
          <p:nvPr/>
        </p:nvSpPr>
        <p:spPr>
          <a:xfrm>
            <a:off x="5024062" y="5603935"/>
            <a:ext cx="2612572" cy="76229"/>
          </a:xfrm>
          <a:custGeom>
            <a:avLst/>
            <a:gdLst>
              <a:gd name="connsiteX0" fmla="*/ 0 w 2329542"/>
              <a:gd name="connsiteY0" fmla="*/ 28 h 98028"/>
              <a:gd name="connsiteX1" fmla="*/ 228600 w 2329542"/>
              <a:gd name="connsiteY1" fmla="*/ 43571 h 98028"/>
              <a:gd name="connsiteX2" fmla="*/ 283028 w 2329542"/>
              <a:gd name="connsiteY2" fmla="*/ 65342 h 98028"/>
              <a:gd name="connsiteX3" fmla="*/ 315685 w 2329542"/>
              <a:gd name="connsiteY3" fmla="*/ 76228 h 98028"/>
              <a:gd name="connsiteX4" fmla="*/ 642257 w 2329542"/>
              <a:gd name="connsiteY4" fmla="*/ 65342 h 98028"/>
              <a:gd name="connsiteX5" fmla="*/ 685800 w 2329542"/>
              <a:gd name="connsiteY5" fmla="*/ 54456 h 98028"/>
              <a:gd name="connsiteX6" fmla="*/ 751114 w 2329542"/>
              <a:gd name="connsiteY6" fmla="*/ 43571 h 98028"/>
              <a:gd name="connsiteX7" fmla="*/ 1197428 w 2329542"/>
              <a:gd name="connsiteY7" fmla="*/ 54456 h 98028"/>
              <a:gd name="connsiteX8" fmla="*/ 1240971 w 2329542"/>
              <a:gd name="connsiteY8" fmla="*/ 65342 h 98028"/>
              <a:gd name="connsiteX9" fmla="*/ 1415142 w 2329542"/>
              <a:gd name="connsiteY9" fmla="*/ 54456 h 98028"/>
              <a:gd name="connsiteX10" fmla="*/ 1491342 w 2329542"/>
              <a:gd name="connsiteY10" fmla="*/ 43571 h 98028"/>
              <a:gd name="connsiteX11" fmla="*/ 1524000 w 2329542"/>
              <a:gd name="connsiteY11" fmla="*/ 32685 h 98028"/>
              <a:gd name="connsiteX12" fmla="*/ 1621971 w 2329542"/>
              <a:gd name="connsiteY12" fmla="*/ 21799 h 98028"/>
              <a:gd name="connsiteX13" fmla="*/ 1665514 w 2329542"/>
              <a:gd name="connsiteY13" fmla="*/ 10914 h 98028"/>
              <a:gd name="connsiteX14" fmla="*/ 1698171 w 2329542"/>
              <a:gd name="connsiteY14" fmla="*/ 28 h 98028"/>
              <a:gd name="connsiteX15" fmla="*/ 1883228 w 2329542"/>
              <a:gd name="connsiteY15" fmla="*/ 21799 h 98028"/>
              <a:gd name="connsiteX16" fmla="*/ 2035628 w 2329542"/>
              <a:gd name="connsiteY16" fmla="*/ 32685 h 98028"/>
              <a:gd name="connsiteX17" fmla="*/ 2177142 w 2329542"/>
              <a:gd name="connsiteY17" fmla="*/ 54456 h 98028"/>
              <a:gd name="connsiteX18" fmla="*/ 2286000 w 2329542"/>
              <a:gd name="connsiteY18" fmla="*/ 87114 h 98028"/>
              <a:gd name="connsiteX19" fmla="*/ 2329542 w 2329542"/>
              <a:gd name="connsiteY19" fmla="*/ 97999 h 9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329542" h="98028">
                <a:moveTo>
                  <a:pt x="0" y="28"/>
                </a:moveTo>
                <a:cubicBezTo>
                  <a:pt x="154204" y="66115"/>
                  <a:pt x="-8852" y="6079"/>
                  <a:pt x="228600" y="43571"/>
                </a:cubicBezTo>
                <a:cubicBezTo>
                  <a:pt x="247901" y="46619"/>
                  <a:pt x="264732" y="58481"/>
                  <a:pt x="283028" y="65342"/>
                </a:cubicBezTo>
                <a:cubicBezTo>
                  <a:pt x="293772" y="69371"/>
                  <a:pt x="304799" y="72599"/>
                  <a:pt x="315685" y="76228"/>
                </a:cubicBezTo>
                <a:cubicBezTo>
                  <a:pt x="424542" y="72599"/>
                  <a:pt x="533527" y="71738"/>
                  <a:pt x="642257" y="65342"/>
                </a:cubicBezTo>
                <a:cubicBezTo>
                  <a:pt x="657192" y="64463"/>
                  <a:pt x="671129" y="57390"/>
                  <a:pt x="685800" y="54456"/>
                </a:cubicBezTo>
                <a:cubicBezTo>
                  <a:pt x="707443" y="50127"/>
                  <a:pt x="729343" y="47199"/>
                  <a:pt x="751114" y="43571"/>
                </a:cubicBezTo>
                <a:cubicBezTo>
                  <a:pt x="899885" y="47199"/>
                  <a:pt x="1048759" y="47849"/>
                  <a:pt x="1197428" y="54456"/>
                </a:cubicBezTo>
                <a:cubicBezTo>
                  <a:pt x="1212374" y="55120"/>
                  <a:pt x="1226010" y="65342"/>
                  <a:pt x="1240971" y="65342"/>
                </a:cubicBezTo>
                <a:cubicBezTo>
                  <a:pt x="1299141" y="65342"/>
                  <a:pt x="1357085" y="58085"/>
                  <a:pt x="1415142" y="54456"/>
                </a:cubicBezTo>
                <a:cubicBezTo>
                  <a:pt x="1440542" y="50828"/>
                  <a:pt x="1466182" y="48603"/>
                  <a:pt x="1491342" y="43571"/>
                </a:cubicBezTo>
                <a:cubicBezTo>
                  <a:pt x="1502594" y="41321"/>
                  <a:pt x="1512681" y="34571"/>
                  <a:pt x="1524000" y="32685"/>
                </a:cubicBezTo>
                <a:cubicBezTo>
                  <a:pt x="1556411" y="27283"/>
                  <a:pt x="1589314" y="25428"/>
                  <a:pt x="1621971" y="21799"/>
                </a:cubicBezTo>
                <a:cubicBezTo>
                  <a:pt x="1636485" y="18171"/>
                  <a:pt x="1651129" y="15024"/>
                  <a:pt x="1665514" y="10914"/>
                </a:cubicBezTo>
                <a:cubicBezTo>
                  <a:pt x="1676547" y="7762"/>
                  <a:pt x="1686711" y="-545"/>
                  <a:pt x="1698171" y="28"/>
                </a:cubicBezTo>
                <a:cubicBezTo>
                  <a:pt x="1760205" y="3129"/>
                  <a:pt x="1821406" y="15816"/>
                  <a:pt x="1883228" y="21799"/>
                </a:cubicBezTo>
                <a:cubicBezTo>
                  <a:pt x="1933921" y="26705"/>
                  <a:pt x="1984928" y="27856"/>
                  <a:pt x="2035628" y="32685"/>
                </a:cubicBezTo>
                <a:cubicBezTo>
                  <a:pt x="2068298" y="35797"/>
                  <a:pt x="2142761" y="48726"/>
                  <a:pt x="2177142" y="54456"/>
                </a:cubicBezTo>
                <a:cubicBezTo>
                  <a:pt x="2274649" y="93460"/>
                  <a:pt x="2187887" y="62586"/>
                  <a:pt x="2286000" y="87114"/>
                </a:cubicBezTo>
                <a:cubicBezTo>
                  <a:pt x="2334130" y="99146"/>
                  <a:pt x="2303378" y="97999"/>
                  <a:pt x="2329542" y="97999"/>
                </a:cubicBezTo>
              </a:path>
            </a:pathLst>
          </a:custGeom>
          <a:solidFill>
            <a:srgbClr val="C87D32"/>
          </a:solidFill>
          <a:ln w="254000">
            <a:solidFill>
              <a:srgbClr val="B26F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851359" y="5850441"/>
            <a:ext cx="114437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চিত্র: ক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0" name="Pollinatio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r="39077"/>
          <a:stretch/>
        </p:blipFill>
        <p:spPr>
          <a:xfrm>
            <a:off x="1985962" y="1581064"/>
            <a:ext cx="3019175" cy="3944621"/>
          </a:xfrm>
          <a:prstGeom prst="rect">
            <a:avLst/>
          </a:prstGeom>
        </p:spPr>
      </p:pic>
      <p:pic>
        <p:nvPicPr>
          <p:cNvPr id="22" name="s p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1"/>
          <a:srcRect r="47720" b="14180"/>
          <a:stretch/>
        </p:blipFill>
        <p:spPr>
          <a:xfrm>
            <a:off x="6662460" y="1581064"/>
            <a:ext cx="3203987" cy="39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43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5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video>
              <p:cMediaNode vol="80000">
                <p:cTn id="86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8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>
            <a:off x="7164166" y="2431262"/>
            <a:ext cx="656179" cy="3891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56" r="7880" b="54219"/>
          <a:stretch/>
        </p:blipFill>
        <p:spPr>
          <a:xfrm rot="15350096">
            <a:off x="6906807" y="2398922"/>
            <a:ext cx="590561" cy="4494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>
            <a:off x="5565943" y="2512511"/>
            <a:ext cx="656179" cy="3891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 rot="12761603">
            <a:off x="4912576" y="3578755"/>
            <a:ext cx="656179" cy="3891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 rot="14793682">
            <a:off x="5226742" y="2559608"/>
            <a:ext cx="656179" cy="3891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58081" y="586487"/>
            <a:ext cx="488273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চিত্রটি পর্যবেক্ষণ করে বল কী দেখছ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07" r="7834" b="60359"/>
          <a:stretch/>
        </p:blipFill>
        <p:spPr>
          <a:xfrm rot="19870237">
            <a:off x="5424353" y="2360945"/>
            <a:ext cx="656179" cy="389196"/>
          </a:xfrm>
          <a:prstGeom prst="rect">
            <a:avLst/>
          </a:prstGeom>
        </p:spPr>
      </p:pic>
      <p:pic>
        <p:nvPicPr>
          <p:cNvPr id="22" name="Picture 2" descr="F:\animated\xpollination_ani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34685" y="1450294"/>
            <a:ext cx="4698139" cy="16703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2842389" y="2491370"/>
            <a:ext cx="6000666" cy="3064358"/>
            <a:chOff x="2986768" y="2334126"/>
            <a:chExt cx="6000666" cy="3064358"/>
          </a:xfrm>
        </p:grpSpPr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6768" y="2334126"/>
              <a:ext cx="3071132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9920" y="2466682"/>
              <a:ext cx="2437380" cy="29318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reeform 25"/>
            <p:cNvSpPr/>
            <p:nvPr/>
          </p:nvSpPr>
          <p:spPr>
            <a:xfrm>
              <a:off x="3140529" y="5273241"/>
              <a:ext cx="2612572" cy="76229"/>
            </a:xfrm>
            <a:custGeom>
              <a:avLst/>
              <a:gdLst>
                <a:gd name="connsiteX0" fmla="*/ 0 w 2329542"/>
                <a:gd name="connsiteY0" fmla="*/ 28 h 98028"/>
                <a:gd name="connsiteX1" fmla="*/ 228600 w 2329542"/>
                <a:gd name="connsiteY1" fmla="*/ 43571 h 98028"/>
                <a:gd name="connsiteX2" fmla="*/ 283028 w 2329542"/>
                <a:gd name="connsiteY2" fmla="*/ 65342 h 98028"/>
                <a:gd name="connsiteX3" fmla="*/ 315685 w 2329542"/>
                <a:gd name="connsiteY3" fmla="*/ 76228 h 98028"/>
                <a:gd name="connsiteX4" fmla="*/ 642257 w 2329542"/>
                <a:gd name="connsiteY4" fmla="*/ 65342 h 98028"/>
                <a:gd name="connsiteX5" fmla="*/ 685800 w 2329542"/>
                <a:gd name="connsiteY5" fmla="*/ 54456 h 98028"/>
                <a:gd name="connsiteX6" fmla="*/ 751114 w 2329542"/>
                <a:gd name="connsiteY6" fmla="*/ 43571 h 98028"/>
                <a:gd name="connsiteX7" fmla="*/ 1197428 w 2329542"/>
                <a:gd name="connsiteY7" fmla="*/ 54456 h 98028"/>
                <a:gd name="connsiteX8" fmla="*/ 1240971 w 2329542"/>
                <a:gd name="connsiteY8" fmla="*/ 65342 h 98028"/>
                <a:gd name="connsiteX9" fmla="*/ 1415142 w 2329542"/>
                <a:gd name="connsiteY9" fmla="*/ 54456 h 98028"/>
                <a:gd name="connsiteX10" fmla="*/ 1491342 w 2329542"/>
                <a:gd name="connsiteY10" fmla="*/ 43571 h 98028"/>
                <a:gd name="connsiteX11" fmla="*/ 1524000 w 2329542"/>
                <a:gd name="connsiteY11" fmla="*/ 32685 h 98028"/>
                <a:gd name="connsiteX12" fmla="*/ 1621971 w 2329542"/>
                <a:gd name="connsiteY12" fmla="*/ 21799 h 98028"/>
                <a:gd name="connsiteX13" fmla="*/ 1665514 w 2329542"/>
                <a:gd name="connsiteY13" fmla="*/ 10914 h 98028"/>
                <a:gd name="connsiteX14" fmla="*/ 1698171 w 2329542"/>
                <a:gd name="connsiteY14" fmla="*/ 28 h 98028"/>
                <a:gd name="connsiteX15" fmla="*/ 1883228 w 2329542"/>
                <a:gd name="connsiteY15" fmla="*/ 21799 h 98028"/>
                <a:gd name="connsiteX16" fmla="*/ 2035628 w 2329542"/>
                <a:gd name="connsiteY16" fmla="*/ 32685 h 98028"/>
                <a:gd name="connsiteX17" fmla="*/ 2177142 w 2329542"/>
                <a:gd name="connsiteY17" fmla="*/ 54456 h 98028"/>
                <a:gd name="connsiteX18" fmla="*/ 2286000 w 2329542"/>
                <a:gd name="connsiteY18" fmla="*/ 87114 h 98028"/>
                <a:gd name="connsiteX19" fmla="*/ 2329542 w 2329542"/>
                <a:gd name="connsiteY19" fmla="*/ 97999 h 9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29542" h="98028">
                  <a:moveTo>
                    <a:pt x="0" y="28"/>
                  </a:moveTo>
                  <a:cubicBezTo>
                    <a:pt x="154204" y="66115"/>
                    <a:pt x="-8852" y="6079"/>
                    <a:pt x="228600" y="43571"/>
                  </a:cubicBezTo>
                  <a:cubicBezTo>
                    <a:pt x="247901" y="46619"/>
                    <a:pt x="264732" y="58481"/>
                    <a:pt x="283028" y="65342"/>
                  </a:cubicBezTo>
                  <a:cubicBezTo>
                    <a:pt x="293772" y="69371"/>
                    <a:pt x="304799" y="72599"/>
                    <a:pt x="315685" y="76228"/>
                  </a:cubicBezTo>
                  <a:cubicBezTo>
                    <a:pt x="424542" y="72599"/>
                    <a:pt x="533527" y="71738"/>
                    <a:pt x="642257" y="65342"/>
                  </a:cubicBezTo>
                  <a:cubicBezTo>
                    <a:pt x="657192" y="64463"/>
                    <a:pt x="671129" y="57390"/>
                    <a:pt x="685800" y="54456"/>
                  </a:cubicBezTo>
                  <a:cubicBezTo>
                    <a:pt x="707443" y="50127"/>
                    <a:pt x="729343" y="47199"/>
                    <a:pt x="751114" y="43571"/>
                  </a:cubicBezTo>
                  <a:cubicBezTo>
                    <a:pt x="899885" y="47199"/>
                    <a:pt x="1048759" y="47849"/>
                    <a:pt x="1197428" y="54456"/>
                  </a:cubicBezTo>
                  <a:cubicBezTo>
                    <a:pt x="1212374" y="55120"/>
                    <a:pt x="1226010" y="65342"/>
                    <a:pt x="1240971" y="65342"/>
                  </a:cubicBezTo>
                  <a:cubicBezTo>
                    <a:pt x="1299141" y="65342"/>
                    <a:pt x="1357085" y="58085"/>
                    <a:pt x="1415142" y="54456"/>
                  </a:cubicBezTo>
                  <a:cubicBezTo>
                    <a:pt x="1440542" y="50828"/>
                    <a:pt x="1466182" y="48603"/>
                    <a:pt x="1491342" y="43571"/>
                  </a:cubicBezTo>
                  <a:cubicBezTo>
                    <a:pt x="1502594" y="41321"/>
                    <a:pt x="1512681" y="34571"/>
                    <a:pt x="1524000" y="32685"/>
                  </a:cubicBezTo>
                  <a:cubicBezTo>
                    <a:pt x="1556411" y="27283"/>
                    <a:pt x="1589314" y="25428"/>
                    <a:pt x="1621971" y="21799"/>
                  </a:cubicBezTo>
                  <a:cubicBezTo>
                    <a:pt x="1636485" y="18171"/>
                    <a:pt x="1651129" y="15024"/>
                    <a:pt x="1665514" y="10914"/>
                  </a:cubicBezTo>
                  <a:cubicBezTo>
                    <a:pt x="1676547" y="7762"/>
                    <a:pt x="1686711" y="-545"/>
                    <a:pt x="1698171" y="28"/>
                  </a:cubicBezTo>
                  <a:cubicBezTo>
                    <a:pt x="1760205" y="3129"/>
                    <a:pt x="1821406" y="15816"/>
                    <a:pt x="1883228" y="21799"/>
                  </a:cubicBezTo>
                  <a:cubicBezTo>
                    <a:pt x="1933921" y="26705"/>
                    <a:pt x="1984928" y="27856"/>
                    <a:pt x="2035628" y="32685"/>
                  </a:cubicBezTo>
                  <a:cubicBezTo>
                    <a:pt x="2068298" y="35797"/>
                    <a:pt x="2142761" y="48726"/>
                    <a:pt x="2177142" y="54456"/>
                  </a:cubicBezTo>
                  <a:cubicBezTo>
                    <a:pt x="2274649" y="93460"/>
                    <a:pt x="2187887" y="62586"/>
                    <a:pt x="2286000" y="87114"/>
                  </a:cubicBezTo>
                  <a:cubicBezTo>
                    <a:pt x="2334130" y="99146"/>
                    <a:pt x="2303378" y="97999"/>
                    <a:pt x="2329542" y="97999"/>
                  </a:cubicBezTo>
                </a:path>
              </a:pathLst>
            </a:custGeom>
            <a:solidFill>
              <a:srgbClr val="835221"/>
            </a:solidFill>
            <a:ln w="152400">
              <a:solidFill>
                <a:srgbClr val="A064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>
              <a:off x="7578980" y="4275096"/>
              <a:ext cx="631768" cy="42177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 rot="1297955">
              <a:off x="7950359" y="3921625"/>
              <a:ext cx="631768" cy="42177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 rot="18614665">
              <a:off x="7637657" y="3508320"/>
              <a:ext cx="631768" cy="4217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 rot="1790945">
              <a:off x="8104278" y="3647122"/>
              <a:ext cx="631768" cy="421771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>
              <a:off x="4540193" y="4198138"/>
              <a:ext cx="631768" cy="42177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>
              <a:off x="4856077" y="3797689"/>
              <a:ext cx="631768" cy="42177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 rot="1165707">
              <a:off x="5139977" y="3544798"/>
              <a:ext cx="631768" cy="42177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 rot="19208035">
              <a:off x="4532037" y="3450925"/>
              <a:ext cx="631768" cy="42177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 rot="18544165">
              <a:off x="4856077" y="3067537"/>
              <a:ext cx="631768" cy="421771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09" b="56575"/>
            <a:stretch/>
          </p:blipFill>
          <p:spPr>
            <a:xfrm rot="18614665">
              <a:off x="7894864" y="3220233"/>
              <a:ext cx="631768" cy="421771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3954278" y="3191258"/>
              <a:ext cx="842565" cy="742599"/>
              <a:chOff x="2082432" y="3425992"/>
              <a:chExt cx="842565" cy="742599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2432" y="3425992"/>
                <a:ext cx="842565" cy="742599"/>
              </a:xfrm>
              <a:prstGeom prst="rect">
                <a:avLst/>
              </a:prstGeom>
            </p:spPr>
          </p:pic>
          <p:sp>
            <p:nvSpPr>
              <p:cNvPr id="49" name="Oval 48"/>
              <p:cNvSpPr/>
              <p:nvPr/>
            </p:nvSpPr>
            <p:spPr>
              <a:xfrm>
                <a:off x="2466123" y="3704274"/>
                <a:ext cx="75181" cy="12984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7070053" y="3278422"/>
              <a:ext cx="842565" cy="742599"/>
              <a:chOff x="2082432" y="3425992"/>
              <a:chExt cx="842565" cy="742599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2432" y="3425992"/>
                <a:ext cx="842565" cy="742599"/>
              </a:xfrm>
              <a:prstGeom prst="rect">
                <a:avLst/>
              </a:prstGeom>
            </p:spPr>
          </p:pic>
          <p:sp>
            <p:nvSpPr>
              <p:cNvPr id="47" name="Oval 46"/>
              <p:cNvSpPr/>
              <p:nvPr/>
            </p:nvSpPr>
            <p:spPr>
              <a:xfrm>
                <a:off x="2466123" y="3704274"/>
                <a:ext cx="75181" cy="12984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066740" y="4023741"/>
              <a:ext cx="842565" cy="742599"/>
              <a:chOff x="2082432" y="3425992"/>
              <a:chExt cx="842565" cy="742599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2432" y="3425992"/>
                <a:ext cx="842565" cy="742599"/>
              </a:xfrm>
              <a:prstGeom prst="rect">
                <a:avLst/>
              </a:prstGeom>
            </p:spPr>
          </p:pic>
          <p:sp>
            <p:nvSpPr>
              <p:cNvPr id="45" name="Oval 44"/>
              <p:cNvSpPr/>
              <p:nvPr/>
            </p:nvSpPr>
            <p:spPr>
              <a:xfrm>
                <a:off x="2466123" y="3704274"/>
                <a:ext cx="75181" cy="12984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909770" y="3959761"/>
              <a:ext cx="842565" cy="742599"/>
              <a:chOff x="2082432" y="3425992"/>
              <a:chExt cx="842565" cy="742599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2432" y="3425992"/>
                <a:ext cx="842565" cy="742599"/>
              </a:xfrm>
              <a:prstGeom prst="rect">
                <a:avLst/>
              </a:prstGeom>
            </p:spPr>
          </p:pic>
          <p:sp>
            <p:nvSpPr>
              <p:cNvPr id="43" name="Oval 42"/>
              <p:cNvSpPr/>
              <p:nvPr/>
            </p:nvSpPr>
            <p:spPr>
              <a:xfrm>
                <a:off x="2466123" y="3704274"/>
                <a:ext cx="75181" cy="129845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" name="Freeform 40"/>
            <p:cNvSpPr/>
            <p:nvPr/>
          </p:nvSpPr>
          <p:spPr>
            <a:xfrm>
              <a:off x="6374862" y="5288600"/>
              <a:ext cx="2612572" cy="76229"/>
            </a:xfrm>
            <a:custGeom>
              <a:avLst/>
              <a:gdLst>
                <a:gd name="connsiteX0" fmla="*/ 0 w 2329542"/>
                <a:gd name="connsiteY0" fmla="*/ 28 h 98028"/>
                <a:gd name="connsiteX1" fmla="*/ 228600 w 2329542"/>
                <a:gd name="connsiteY1" fmla="*/ 43571 h 98028"/>
                <a:gd name="connsiteX2" fmla="*/ 283028 w 2329542"/>
                <a:gd name="connsiteY2" fmla="*/ 65342 h 98028"/>
                <a:gd name="connsiteX3" fmla="*/ 315685 w 2329542"/>
                <a:gd name="connsiteY3" fmla="*/ 76228 h 98028"/>
                <a:gd name="connsiteX4" fmla="*/ 642257 w 2329542"/>
                <a:gd name="connsiteY4" fmla="*/ 65342 h 98028"/>
                <a:gd name="connsiteX5" fmla="*/ 685800 w 2329542"/>
                <a:gd name="connsiteY5" fmla="*/ 54456 h 98028"/>
                <a:gd name="connsiteX6" fmla="*/ 751114 w 2329542"/>
                <a:gd name="connsiteY6" fmla="*/ 43571 h 98028"/>
                <a:gd name="connsiteX7" fmla="*/ 1197428 w 2329542"/>
                <a:gd name="connsiteY7" fmla="*/ 54456 h 98028"/>
                <a:gd name="connsiteX8" fmla="*/ 1240971 w 2329542"/>
                <a:gd name="connsiteY8" fmla="*/ 65342 h 98028"/>
                <a:gd name="connsiteX9" fmla="*/ 1415142 w 2329542"/>
                <a:gd name="connsiteY9" fmla="*/ 54456 h 98028"/>
                <a:gd name="connsiteX10" fmla="*/ 1491342 w 2329542"/>
                <a:gd name="connsiteY10" fmla="*/ 43571 h 98028"/>
                <a:gd name="connsiteX11" fmla="*/ 1524000 w 2329542"/>
                <a:gd name="connsiteY11" fmla="*/ 32685 h 98028"/>
                <a:gd name="connsiteX12" fmla="*/ 1621971 w 2329542"/>
                <a:gd name="connsiteY12" fmla="*/ 21799 h 98028"/>
                <a:gd name="connsiteX13" fmla="*/ 1665514 w 2329542"/>
                <a:gd name="connsiteY13" fmla="*/ 10914 h 98028"/>
                <a:gd name="connsiteX14" fmla="*/ 1698171 w 2329542"/>
                <a:gd name="connsiteY14" fmla="*/ 28 h 98028"/>
                <a:gd name="connsiteX15" fmla="*/ 1883228 w 2329542"/>
                <a:gd name="connsiteY15" fmla="*/ 21799 h 98028"/>
                <a:gd name="connsiteX16" fmla="*/ 2035628 w 2329542"/>
                <a:gd name="connsiteY16" fmla="*/ 32685 h 98028"/>
                <a:gd name="connsiteX17" fmla="*/ 2177142 w 2329542"/>
                <a:gd name="connsiteY17" fmla="*/ 54456 h 98028"/>
                <a:gd name="connsiteX18" fmla="*/ 2286000 w 2329542"/>
                <a:gd name="connsiteY18" fmla="*/ 87114 h 98028"/>
                <a:gd name="connsiteX19" fmla="*/ 2329542 w 2329542"/>
                <a:gd name="connsiteY19" fmla="*/ 97999 h 9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29542" h="98028">
                  <a:moveTo>
                    <a:pt x="0" y="28"/>
                  </a:moveTo>
                  <a:cubicBezTo>
                    <a:pt x="154204" y="66115"/>
                    <a:pt x="-8852" y="6079"/>
                    <a:pt x="228600" y="43571"/>
                  </a:cubicBezTo>
                  <a:cubicBezTo>
                    <a:pt x="247901" y="46619"/>
                    <a:pt x="264732" y="58481"/>
                    <a:pt x="283028" y="65342"/>
                  </a:cubicBezTo>
                  <a:cubicBezTo>
                    <a:pt x="293772" y="69371"/>
                    <a:pt x="304799" y="72599"/>
                    <a:pt x="315685" y="76228"/>
                  </a:cubicBezTo>
                  <a:cubicBezTo>
                    <a:pt x="424542" y="72599"/>
                    <a:pt x="533527" y="71738"/>
                    <a:pt x="642257" y="65342"/>
                  </a:cubicBezTo>
                  <a:cubicBezTo>
                    <a:pt x="657192" y="64463"/>
                    <a:pt x="671129" y="57390"/>
                    <a:pt x="685800" y="54456"/>
                  </a:cubicBezTo>
                  <a:cubicBezTo>
                    <a:pt x="707443" y="50127"/>
                    <a:pt x="729343" y="47199"/>
                    <a:pt x="751114" y="43571"/>
                  </a:cubicBezTo>
                  <a:cubicBezTo>
                    <a:pt x="899885" y="47199"/>
                    <a:pt x="1048759" y="47849"/>
                    <a:pt x="1197428" y="54456"/>
                  </a:cubicBezTo>
                  <a:cubicBezTo>
                    <a:pt x="1212374" y="55120"/>
                    <a:pt x="1226010" y="65342"/>
                    <a:pt x="1240971" y="65342"/>
                  </a:cubicBezTo>
                  <a:cubicBezTo>
                    <a:pt x="1299141" y="65342"/>
                    <a:pt x="1357085" y="58085"/>
                    <a:pt x="1415142" y="54456"/>
                  </a:cubicBezTo>
                  <a:cubicBezTo>
                    <a:pt x="1440542" y="50828"/>
                    <a:pt x="1466182" y="48603"/>
                    <a:pt x="1491342" y="43571"/>
                  </a:cubicBezTo>
                  <a:cubicBezTo>
                    <a:pt x="1502594" y="41321"/>
                    <a:pt x="1512681" y="34571"/>
                    <a:pt x="1524000" y="32685"/>
                  </a:cubicBezTo>
                  <a:cubicBezTo>
                    <a:pt x="1556411" y="27283"/>
                    <a:pt x="1589314" y="25428"/>
                    <a:pt x="1621971" y="21799"/>
                  </a:cubicBezTo>
                  <a:cubicBezTo>
                    <a:pt x="1636485" y="18171"/>
                    <a:pt x="1651129" y="15024"/>
                    <a:pt x="1665514" y="10914"/>
                  </a:cubicBezTo>
                  <a:cubicBezTo>
                    <a:pt x="1676547" y="7762"/>
                    <a:pt x="1686711" y="-545"/>
                    <a:pt x="1698171" y="28"/>
                  </a:cubicBezTo>
                  <a:cubicBezTo>
                    <a:pt x="1760205" y="3129"/>
                    <a:pt x="1821406" y="15816"/>
                    <a:pt x="1883228" y="21799"/>
                  </a:cubicBezTo>
                  <a:cubicBezTo>
                    <a:pt x="1933921" y="26705"/>
                    <a:pt x="1984928" y="27856"/>
                    <a:pt x="2035628" y="32685"/>
                  </a:cubicBezTo>
                  <a:cubicBezTo>
                    <a:pt x="2068298" y="35797"/>
                    <a:pt x="2142761" y="48726"/>
                    <a:pt x="2177142" y="54456"/>
                  </a:cubicBezTo>
                  <a:cubicBezTo>
                    <a:pt x="2274649" y="93460"/>
                    <a:pt x="2187887" y="62586"/>
                    <a:pt x="2286000" y="87114"/>
                  </a:cubicBezTo>
                  <a:cubicBezTo>
                    <a:pt x="2334130" y="99146"/>
                    <a:pt x="2303378" y="97999"/>
                    <a:pt x="2329542" y="97999"/>
                  </a:cubicBezTo>
                </a:path>
              </a:pathLst>
            </a:custGeom>
            <a:solidFill>
              <a:srgbClr val="835221"/>
            </a:solidFill>
            <a:ln w="152400">
              <a:solidFill>
                <a:srgbClr val="A0642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5086108" y="5878450"/>
            <a:ext cx="114437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চিত্র: </a:t>
            </a:r>
            <a:r>
              <a:rPr lang="en-US" sz="2800" dirty="0">
                <a:latin typeface="NikoshBAN" panose="02000000000000000000" pitchFamily="2" charset="0"/>
                <a:cs typeface="NikoshBAN" panose="02000000000000000000" pitchFamily="2" charset="0"/>
              </a:rPr>
              <a:t>খ</a:t>
            </a:r>
            <a:endParaRPr lang="en-GB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ollination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b="16227"/>
          <a:stretch/>
        </p:blipFill>
        <p:spPr>
          <a:xfrm>
            <a:off x="2547660" y="1462942"/>
            <a:ext cx="6632431" cy="418454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554588" y="4828504"/>
            <a:ext cx="2826645" cy="729561"/>
          </a:xfrm>
          <a:prstGeom prst="ellipse">
            <a:avLst/>
          </a:prstGeom>
          <a:solidFill>
            <a:srgbClr val="ADF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/>
          <p:cNvSpPr txBox="1"/>
          <p:nvPr/>
        </p:nvSpPr>
        <p:spPr>
          <a:xfrm>
            <a:off x="2425532" y="598039"/>
            <a:ext cx="6933621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চিত্রটি পর্যবেক্ষণ করে দুধরণের পরাগায়ন তুলনা কর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63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7" grpId="0" animBg="1"/>
      <p:bldP spid="17" grpId="1" animBg="1"/>
      <p:bldP spid="50" grpId="0" animBg="1"/>
      <p:bldP spid="50" grpId="1" animBg="1"/>
      <p:bldP spid="6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01/11/2015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s-IN" sz="1400" dirty="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আফরোজা,রংপুর </a:t>
            </a:r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75494" y="6356350"/>
            <a:ext cx="878305" cy="365125"/>
          </a:xfrm>
        </p:spPr>
        <p:txBody>
          <a:bodyPr/>
          <a:lstStyle/>
          <a:p>
            <a:fld id="{0B993841-1347-4E5A-914A-25B2DED445B1}" type="slidenum">
              <a:rPr lang="en-GB" sz="1400" smtClean="0">
                <a:solidFill>
                  <a:schemeClr val="bg1">
                    <a:lumMod val="95000"/>
                  </a:scheme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9</a:t>
            </a:fld>
            <a:endParaRPr lang="en-GB" sz="1400" dirty="0">
              <a:solidFill>
                <a:schemeClr val="bg1">
                  <a:lumMod val="95000"/>
                </a:scheme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6311"/>
              </p:ext>
            </p:extLst>
          </p:nvPr>
        </p:nvGraphicFramePr>
        <p:xfrm>
          <a:off x="673767" y="1652336"/>
          <a:ext cx="10680032" cy="47248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48591"/>
                <a:gridCol w="2021305"/>
                <a:gridCol w="946484"/>
                <a:gridCol w="3769895"/>
                <a:gridCol w="2193757"/>
              </a:tblGrid>
              <a:tr h="221381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  <a:tr h="251100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94484" y="637432"/>
            <a:ext cx="517758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কয়টি ফুলের মধ্যে পরাগায়ন হচ্ছে 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161" y="1843064"/>
            <a:ext cx="1108721" cy="15448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3767" y="2518611"/>
            <a:ext cx="1810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স্ব-পরাগায়ন </a:t>
            </a:r>
            <a:endParaRPr lang="en-GB" sz="32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0539" y="4630740"/>
            <a:ext cx="18100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200" dirty="0" smtClean="0">
                <a:solidFill>
                  <a:srgbClr val="0000FF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পরপরাগায়ন </a:t>
            </a:r>
            <a:endParaRPr lang="en-GB" sz="3200" dirty="0">
              <a:solidFill>
                <a:srgbClr val="0000FF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904" y="4158056"/>
            <a:ext cx="1879601" cy="113057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44982" y="3254809"/>
            <a:ext cx="109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একই ফুল </a:t>
            </a:r>
            <a:endParaRPr lang="en-GB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87633" y="5597139"/>
            <a:ext cx="1485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দুটি ভিন্ন ফুল </a:t>
            </a:r>
            <a:endParaRPr lang="en-GB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719" r="23509" b="12983"/>
          <a:stretch/>
        </p:blipFill>
        <p:spPr>
          <a:xfrm>
            <a:off x="5585147" y="1774141"/>
            <a:ext cx="1040489" cy="977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r="8906"/>
          <a:stretch/>
        </p:blipFill>
        <p:spPr>
          <a:xfrm>
            <a:off x="6415759" y="5215515"/>
            <a:ext cx="1151021" cy="897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8889" r="14635" b="11813"/>
          <a:stretch/>
        </p:blipFill>
        <p:spPr>
          <a:xfrm>
            <a:off x="5559534" y="3938739"/>
            <a:ext cx="2017040" cy="12103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719" r="23509" b="12983"/>
          <a:stretch/>
        </p:blipFill>
        <p:spPr>
          <a:xfrm>
            <a:off x="7271125" y="1718189"/>
            <a:ext cx="1040489" cy="9770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8" t="7719" r="23509" b="12983"/>
          <a:stretch/>
        </p:blipFill>
        <p:spPr>
          <a:xfrm>
            <a:off x="6386504" y="2797074"/>
            <a:ext cx="1040489" cy="97708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40614" y="599394"/>
            <a:ext cx="6035841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পরাগরেণুর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অপচয়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হওয়ার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সম্ভাবনা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কতটুকু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6093" y="2926217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নেই </a:t>
            </a:r>
            <a:endParaRPr lang="en-GB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66129" y="4912132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আছে </a:t>
            </a:r>
            <a:endParaRPr lang="en-GB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65310" y="2880116"/>
            <a:ext cx="152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প্রজাতির বিশুদ্ধতা</a:t>
            </a:r>
            <a:endParaRPr lang="en-GB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551738" y="4355627"/>
            <a:ext cx="1680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নতুন বৈশিষ্ট্যের উদ্ভিদ</a:t>
            </a:r>
            <a:r>
              <a:rPr lang="en-GB" sz="2400" b="1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GB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en-GB" sz="2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প্রজাতির</a:t>
            </a:r>
            <a:r>
              <a:rPr lang="en-GB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GB" sz="2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বিশুদ্ধতা</a:t>
            </a:r>
            <a:r>
              <a:rPr lang="en-GB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GB" sz="2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বিলুপ্ত</a:t>
            </a:r>
            <a:r>
              <a:rPr lang="en-GB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5387" y="593935"/>
            <a:ext cx="6164178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প্রজাতির গুণাগুণ কোন পরাগায়নে অক্ষুণ্ণ থাকে?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714489" y="1971875"/>
            <a:ext cx="545895" cy="658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+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904421" y="2932432"/>
            <a:ext cx="545895" cy="658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11581" y="5285272"/>
            <a:ext cx="545895" cy="658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=</a:t>
            </a:r>
            <a:r>
              <a:rPr lang="bn-BD" sz="36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GB" sz="36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00580" y="584616"/>
            <a:ext cx="8650706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নতুন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প্রজন্মের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উদ্ভিদ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অধিক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জীবনীশক্তি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সম্পন্ন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হয়</a:t>
            </a:r>
            <a:r>
              <a:rPr lang="en-US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কোন</a:t>
            </a:r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পরাগায়নে?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1" b="16526"/>
          <a:stretch/>
        </p:blipFill>
        <p:spPr>
          <a:xfrm>
            <a:off x="9350953" y="1711131"/>
            <a:ext cx="1168287" cy="19100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9" r="6765"/>
          <a:stretch/>
        </p:blipFill>
        <p:spPr>
          <a:xfrm>
            <a:off x="9441523" y="1972712"/>
            <a:ext cx="1045334" cy="14667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53" y="2133907"/>
            <a:ext cx="1168287" cy="145674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91" b="16526"/>
          <a:stretch/>
        </p:blipFill>
        <p:spPr>
          <a:xfrm>
            <a:off x="9207086" y="4139133"/>
            <a:ext cx="1339399" cy="1799622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3290414" y="553105"/>
            <a:ext cx="6228770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আমরা কত প্রকারের পরাগায়ন লক্ষ করলাম  ?  </a:t>
            </a:r>
            <a:endParaRPr lang="en-GB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312636" y="3333144"/>
            <a:ext cx="176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কম জীবনীশক্তি  </a:t>
            </a:r>
            <a:endParaRPr lang="en-GB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9178710" y="5903852"/>
            <a:ext cx="217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অধিক  জীবনীশক্তি  </a:t>
            </a:r>
            <a:endParaRPr lang="en-GB" sz="2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45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6" grpId="0"/>
      <p:bldP spid="27" grpId="0"/>
      <p:bldP spid="30" grpId="1"/>
      <p:bldP spid="31" grpId="1"/>
      <p:bldP spid="20" grpId="0" animBg="1"/>
      <p:bldP spid="20" grpId="1" animBg="1"/>
      <p:bldP spid="12" grpId="0"/>
      <p:bldP spid="22" grpId="0"/>
      <p:bldP spid="13" grpId="0"/>
      <p:bldP spid="24" grpId="0"/>
      <p:bldP spid="28" grpId="0" animBg="1"/>
      <p:bldP spid="28" grpId="1" animBg="1"/>
      <p:bldP spid="33" grpId="1"/>
      <p:bldP spid="34" grpId="1"/>
      <p:bldP spid="35" grpId="0"/>
      <p:bldP spid="36" grpId="0" animBg="1"/>
      <p:bldP spid="36" grpId="1" animBg="1"/>
      <p:bldP spid="41" grpId="0" animBg="1"/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1084</Words>
  <Application>Microsoft Office PowerPoint</Application>
  <PresentationFormat>Widescreen</PresentationFormat>
  <Paragraphs>216</Paragraphs>
  <Slides>22</Slides>
  <Notes>13</Notes>
  <HiddenSlides>2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NikoshBAN</vt:lpstr>
      <vt:lpstr>Vrinda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224</cp:revision>
  <dcterms:created xsi:type="dcterms:W3CDTF">2015-11-01T13:29:14Z</dcterms:created>
  <dcterms:modified xsi:type="dcterms:W3CDTF">2016-08-09T09:26:59Z</dcterms:modified>
</cp:coreProperties>
</file>